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Nunito"/>
      <p:regular r:id="rId43"/>
      <p:bold r:id="rId44"/>
      <p:italic r:id="rId45"/>
      <p:boldItalic r:id="rId46"/>
    </p:embeddedFont>
    <p:embeddedFont>
      <p:font typeface="Poppins"/>
      <p:regular r:id="rId47"/>
      <p:bold r:id="rId48"/>
      <p:italic r:id="rId49"/>
      <p:boldItalic r:id="rId50"/>
    </p:embeddedFont>
    <p:embeddedFont>
      <p:font typeface="Montserrat"/>
      <p:regular r:id="rId51"/>
      <p:bold r:id="rId52"/>
      <p:italic r:id="rId53"/>
      <p:boldItalic r:id="rId54"/>
    </p:embeddedFont>
    <p:embeddedFont>
      <p:font typeface="Lato Light"/>
      <p:regular r:id="rId55"/>
      <p:bold r:id="rId56"/>
      <p:italic r:id="rId57"/>
      <p:boldItalic r:id="rId58"/>
    </p:embeddedFont>
    <p:embeddedFont>
      <p:font typeface="Maven Pro"/>
      <p:regular r:id="rId59"/>
      <p:bold r:id="rId60"/>
    </p:embeddedFont>
    <p:embeddedFont>
      <p:font typeface="Open Sans Medium"/>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Medium-bold.fntdata"/><Relationship Id="rId61" Type="http://schemas.openxmlformats.org/officeDocument/2006/relationships/font" Target="fonts/OpenSansMedium-regular.fntdata"/><Relationship Id="rId20" Type="http://schemas.openxmlformats.org/officeDocument/2006/relationships/slide" Target="slides/slide15.xml"/><Relationship Id="rId64" Type="http://schemas.openxmlformats.org/officeDocument/2006/relationships/font" Target="fonts/OpenSansMedium-boldItalic.fntdata"/><Relationship Id="rId63" Type="http://schemas.openxmlformats.org/officeDocument/2006/relationships/font" Target="fonts/OpenSansMedium-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avenPr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font" Target="fonts/Poppins-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schemas.openxmlformats.org/officeDocument/2006/relationships/font" Target="fonts/LatoLight-regular.fnt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57" Type="http://schemas.openxmlformats.org/officeDocument/2006/relationships/font" Target="fonts/LatoLight-italic.fntdata"/><Relationship Id="rId12" Type="http://schemas.openxmlformats.org/officeDocument/2006/relationships/slide" Target="slides/slide7.xml"/><Relationship Id="rId56" Type="http://schemas.openxmlformats.org/officeDocument/2006/relationships/font" Target="fonts/LatoLight-bold.fntdata"/><Relationship Id="rId15" Type="http://schemas.openxmlformats.org/officeDocument/2006/relationships/slide" Target="slides/slide10.xml"/><Relationship Id="rId59" Type="http://schemas.openxmlformats.org/officeDocument/2006/relationships/font" Target="fonts/MavenPro-regular.fntdata"/><Relationship Id="rId14" Type="http://schemas.openxmlformats.org/officeDocument/2006/relationships/slide" Target="slides/slide9.xml"/><Relationship Id="rId58" Type="http://schemas.openxmlformats.org/officeDocument/2006/relationships/font" Target="fonts/Lato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fdea0a6df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fdea0a6df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fdea0a6df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fdea0a6df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fdea0a6df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fdea0a6df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fdea0a6df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fdea0a6df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fdea0a6df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fdea0a6df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dea0a6df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fdea0a6df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fdea0a6df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fdea0a6df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fdea0a6df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fdea0a6df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fdea0a6df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fdea0a6df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fdea0a6df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fdea0a6df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d4d5aca9c_0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d4d5aca9c_0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fdea0a6df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fdea0a6df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fdea0a6df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fdea0a6df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fdea0a6df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fdea0a6df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fdea0a6df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fdea0a6df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fdea0a6df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fdea0a6df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fdea0a6df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fdea0a6df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The model shows a good overall accuracy of 83%, indicating it correctly predicts most of the outcomes.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The confusion matrix highlights that the model is better at correctly predicting when the rocket will land (12 true positives) and when it will not (3 true negatives), with no false negatives.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However, there are some false positives (3), meaning the model occasionally predicts a successful landing when it does not occur. This suggests that while the model is fairly reliable, there is room for improvement in reducing false positive rates.</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fdea0a6df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fdea0a6df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fdea0a6df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fdea0a6df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SVM model shows a lower accuracy of 66%, indicating it has more difficulty correctly predicting outcomes compared to the Logistic Regression model.</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model has a significant number of false positives (6), meaning it frequently predicts a successful landing when it does not occur. This suggests the model is overly optimistic in predicting landings.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There are no true negatives, implying the model fails to identify any cases where the rocket does not land successfully.</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fdea0a6df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fdea0a6df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dea0a6df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fdea0a6df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Decision Tree model shows an accuracy of 83%, indicating a strong performance in predicting the landing outcomes.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model successfully identifies most of the positive cases (landed), with 12 true positives and 3 true negatives.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presence of 3 false positives suggests the model occasionally predicts a landing success when it does not occur, similar to the Logistic Regression model.</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absence of false negatives indicates that the model reliably predicts all instances where the rocket successfully landed.</a:t>
            </a:r>
            <a:endParaRPr sz="1050">
              <a:solidFill>
                <a:srgbClr val="0E0E0E"/>
              </a:solidFill>
            </a:endParaRPr>
          </a:p>
          <a:p>
            <a:pPr indent="0" lvl="0" marL="0" rtl="0" algn="l">
              <a:spcBef>
                <a:spcPts val="0"/>
              </a:spcBef>
              <a:spcAft>
                <a:spcPts val="0"/>
              </a:spcAft>
              <a:buNone/>
            </a:pPr>
            <a:r>
              <a:t/>
            </a:r>
            <a:endParaRPr sz="1050">
              <a:solidFill>
                <a:srgbClr val="0E0E0E"/>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fdea0a6df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fdea0a6df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fdea0a6df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fdea0a6df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fdea0a6df4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fdea0a6df4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127000" rtl="0" algn="l">
              <a:lnSpc>
                <a:spcPct val="115000"/>
              </a:lnSpc>
              <a:spcBef>
                <a:spcPts val="0"/>
              </a:spcBef>
              <a:spcAft>
                <a:spcPts val="0"/>
              </a:spcAft>
              <a:buNone/>
            </a:pPr>
            <a:r>
              <a:rPr lang="en-GB" sz="1050">
                <a:solidFill>
                  <a:srgbClr val="0E0E0E"/>
                </a:solidFill>
              </a:rPr>
              <a:t>	•	The KNN model has an accuracy of 61%, indicating it is less reliable compared to other models, such as Logistic Regression and Decision Tree.</a:t>
            </a:r>
            <a:endParaRPr sz="1050">
              <a:solidFill>
                <a:srgbClr val="0E0E0E"/>
              </a:solidFill>
            </a:endParaRPr>
          </a:p>
          <a:p>
            <a:pPr indent="-127000" lvl="0" marL="127000" rtl="0" algn="l">
              <a:lnSpc>
                <a:spcPct val="115000"/>
              </a:lnSpc>
              <a:spcBef>
                <a:spcPts val="0"/>
              </a:spcBef>
              <a:spcAft>
                <a:spcPts val="0"/>
              </a:spcAft>
              <a:buNone/>
            </a:pPr>
            <a:r>
              <a:rPr lang="en-GB" sz="1050">
                <a:solidFill>
                  <a:srgbClr val="0E0E0E"/>
                </a:solidFill>
              </a:rPr>
              <a:t>	•	The model has a balanced number of correct predictions for both classes (3 true negatives and 8 true positives), but there are significant errors, including 3 false positives and 4 false negatives.</a:t>
            </a:r>
            <a:endParaRPr sz="1050">
              <a:solidFill>
                <a:srgbClr val="0E0E0E"/>
              </a:solidFill>
            </a:endParaRPr>
          </a:p>
          <a:p>
            <a:pPr indent="-127000" lvl="0" marL="127000" rtl="0" algn="l">
              <a:lnSpc>
                <a:spcPct val="115000"/>
              </a:lnSpc>
              <a:spcBef>
                <a:spcPts val="0"/>
              </a:spcBef>
              <a:spcAft>
                <a:spcPts val="0"/>
              </a:spcAft>
              <a:buNone/>
            </a:pPr>
            <a:r>
              <a:rPr lang="en-GB" sz="1050">
                <a:solidFill>
                  <a:srgbClr val="0E0E0E"/>
                </a:solidFill>
              </a:rPr>
              <a:t>	•	The presence of 4 false negatives suggests that the model struggles more in correctly predicting successful landings.</a:t>
            </a:r>
            <a:endParaRPr sz="1050">
              <a:solidFill>
                <a:srgbClr val="0E0E0E"/>
              </a:solidFill>
            </a:endParaRPr>
          </a:p>
          <a:p>
            <a:pPr indent="-127000" lvl="0" marL="127000" rtl="0" algn="l">
              <a:lnSpc>
                <a:spcPct val="115000"/>
              </a:lnSpc>
              <a:spcBef>
                <a:spcPts val="0"/>
              </a:spcBef>
              <a:spcAft>
                <a:spcPts val="0"/>
              </a:spcAft>
              <a:buNone/>
            </a:pPr>
            <a:r>
              <a:t/>
            </a:r>
            <a:endParaRPr sz="1050">
              <a:solidFill>
                <a:srgbClr val="0E0E0E"/>
              </a:solidFill>
            </a:endParaRPr>
          </a:p>
          <a:p>
            <a:pPr indent="0" lvl="0" marL="0" rtl="0" algn="l">
              <a:spcBef>
                <a:spcPts val="0"/>
              </a:spcBef>
              <a:spcAft>
                <a:spcPts val="0"/>
              </a:spcAft>
              <a:buNone/>
            </a:pPr>
            <a:r>
              <a:t/>
            </a:r>
            <a:endParaRPr sz="1050">
              <a:solidFill>
                <a:srgbClr val="0E0E0E"/>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fdea0a6df4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fdea0a6df4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fdea0a6df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fdea0a6df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fdea0a6df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fdea0a6df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fdea0a6df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fdea0a6df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fdea0a6df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fdea0a6df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fdea0a6df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fdea0a6df4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fdea0a6df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fdea0a6df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fdea0a6df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fdea0a6df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fdea0a6d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fdea0a6d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dea0a6df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fdea0a6df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fdea0a6df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fdea0a6df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fdea0a6df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fdea0a6df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p:cSld name="TITLE_2">
    <p:spTree>
      <p:nvGrpSpPr>
        <p:cNvPr id="273" name="Shape 273"/>
        <p:cNvGrpSpPr/>
        <p:nvPr/>
      </p:nvGrpSpPr>
      <p:grpSpPr>
        <a:xfrm>
          <a:off x="0" y="0"/>
          <a:ext cx="0" cy="0"/>
          <a:chOff x="0" y="0"/>
          <a:chExt cx="0" cy="0"/>
        </a:xfrm>
      </p:grpSpPr>
      <p:sp>
        <p:nvSpPr>
          <p:cNvPr id="274" name="Google Shape;274;p13"/>
          <p:cNvSpPr txBox="1"/>
          <p:nvPr>
            <p:ph type="title"/>
          </p:nvPr>
        </p:nvSpPr>
        <p:spPr>
          <a:xfrm>
            <a:off x="732150" y="1432763"/>
            <a:ext cx="7679700" cy="7269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275" name="Google Shape;27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76" name="Google Shape;276;p13"/>
          <p:cNvSpPr txBox="1"/>
          <p:nvPr>
            <p:ph idx="1" type="body"/>
          </p:nvPr>
        </p:nvSpPr>
        <p:spPr>
          <a:xfrm>
            <a:off x="732150" y="2229500"/>
            <a:ext cx="7679700" cy="19596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sz="13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277" name="Shape 277"/>
        <p:cNvGrpSpPr/>
        <p:nvPr/>
      </p:nvGrpSpPr>
      <p:grpSpPr>
        <a:xfrm>
          <a:off x="0" y="0"/>
          <a:ext cx="0" cy="0"/>
          <a:chOff x="0" y="0"/>
          <a:chExt cx="0" cy="0"/>
        </a:xfrm>
      </p:grpSpPr>
      <p:sp>
        <p:nvSpPr>
          <p:cNvPr id="278" name="Google Shape;278;p14"/>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9" name="Google Shape;279;p1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p:txBody>
      </p:sp>
      <p:sp>
        <p:nvSpPr>
          <p:cNvPr id="280" name="Google Shape;280;p14"/>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1" name="Google Shape;281;p14"/>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2" name="Google Shape;282;p14"/>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283" name="Google Shape;283;p14"/>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284" name="Google Shape;284;p14"/>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285" name="Google Shape;285;p14"/>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Montserrat"/>
                <a:ea typeface="Montserrat"/>
                <a:cs typeface="Montserrat"/>
                <a:sym typeface="Montserrat"/>
              </a:rPr>
              <a:t>01</a:t>
            </a:r>
            <a:endParaRPr b="1" sz="500">
              <a:latin typeface="Montserrat"/>
              <a:ea typeface="Montserrat"/>
              <a:cs typeface="Montserrat"/>
              <a:sym typeface="Montserrat"/>
            </a:endParaRPr>
          </a:p>
        </p:txBody>
      </p:sp>
      <p:sp>
        <p:nvSpPr>
          <p:cNvPr id="286" name="Google Shape;286;p14"/>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Montserrat"/>
                <a:ea typeface="Montserrat"/>
                <a:cs typeface="Montserrat"/>
                <a:sym typeface="Montserrat"/>
              </a:rPr>
              <a:t>02</a:t>
            </a:r>
            <a:endParaRPr b="1" sz="500">
              <a:latin typeface="Montserrat"/>
              <a:ea typeface="Montserrat"/>
              <a:cs typeface="Montserrat"/>
              <a:sym typeface="Montserrat"/>
            </a:endParaRPr>
          </a:p>
        </p:txBody>
      </p:sp>
      <p:sp>
        <p:nvSpPr>
          <p:cNvPr id="287" name="Google Shape;287;p14"/>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Montserrat"/>
                <a:ea typeface="Montserrat"/>
                <a:cs typeface="Montserrat"/>
                <a:sym typeface="Montserrat"/>
              </a:rPr>
              <a:t>03</a:t>
            </a:r>
            <a:endParaRPr b="1" sz="500">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288" name="Shape 288"/>
        <p:cNvGrpSpPr/>
        <p:nvPr/>
      </p:nvGrpSpPr>
      <p:grpSpPr>
        <a:xfrm>
          <a:off x="0" y="0"/>
          <a:ext cx="0" cy="0"/>
          <a:chOff x="0" y="0"/>
          <a:chExt cx="0" cy="0"/>
        </a:xfrm>
      </p:grpSpPr>
      <p:sp>
        <p:nvSpPr>
          <p:cNvPr id="289" name="Google Shape;28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0" name="Google Shape;290;p15"/>
          <p:cNvSpPr/>
          <p:nvPr>
            <p:ph idx="2" type="pic"/>
          </p:nvPr>
        </p:nvSpPr>
        <p:spPr>
          <a:xfrm>
            <a:off x="0" y="100"/>
            <a:ext cx="3432300" cy="5143500"/>
          </a:xfrm>
          <a:prstGeom prst="roundRect">
            <a:avLst>
              <a:gd fmla="val 0" name="adj"/>
            </a:avLst>
          </a:prstGeom>
          <a:noFill/>
          <a:ln>
            <a:noFill/>
          </a:ln>
        </p:spPr>
      </p:sp>
      <p:sp>
        <p:nvSpPr>
          <p:cNvPr id="291" name="Google Shape;291;p15"/>
          <p:cNvSpPr txBox="1"/>
          <p:nvPr>
            <p:ph idx="1" type="subTitle"/>
          </p:nvPr>
        </p:nvSpPr>
        <p:spPr>
          <a:xfrm>
            <a:off x="4135200" y="1595175"/>
            <a:ext cx="4176600" cy="19647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None/>
              <a:defRPr sz="13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2" name="Google Shape;292;p15"/>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293" name="Shape 293"/>
        <p:cNvGrpSpPr/>
        <p:nvPr/>
      </p:nvGrpSpPr>
      <p:grpSpPr>
        <a:xfrm>
          <a:off x="0" y="0"/>
          <a:ext cx="0" cy="0"/>
          <a:chOff x="0" y="0"/>
          <a:chExt cx="0" cy="0"/>
        </a:xfrm>
      </p:grpSpPr>
      <p:sp>
        <p:nvSpPr>
          <p:cNvPr id="294" name="Google Shape;29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5" name="Google Shape;295;p16"/>
          <p:cNvSpPr/>
          <p:nvPr>
            <p:ph idx="2" type="pic"/>
          </p:nvPr>
        </p:nvSpPr>
        <p:spPr>
          <a:xfrm>
            <a:off x="5711663" y="100"/>
            <a:ext cx="3432300" cy="5143500"/>
          </a:xfrm>
          <a:prstGeom prst="roundRect">
            <a:avLst>
              <a:gd fmla="val 0" name="adj"/>
            </a:avLst>
          </a:prstGeom>
          <a:noFill/>
          <a:ln>
            <a:noFill/>
          </a:ln>
        </p:spPr>
      </p:sp>
      <p:sp>
        <p:nvSpPr>
          <p:cNvPr id="296" name="Google Shape;296;p16"/>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297" name="Google Shape;297;p16"/>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Poppins"/>
                <a:ea typeface="Poppins"/>
                <a:cs typeface="Poppins"/>
                <a:sym typeface="Poppins"/>
              </a:rPr>
              <a:t>01</a:t>
            </a:r>
            <a:endParaRPr sz="2000">
              <a:solidFill>
                <a:schemeClr val="accent4"/>
              </a:solidFill>
            </a:endParaRPr>
          </a:p>
        </p:txBody>
      </p:sp>
      <p:sp>
        <p:nvSpPr>
          <p:cNvPr id="298" name="Google Shape;298;p16"/>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299" name="Google Shape;299;p16"/>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Poppins"/>
                <a:ea typeface="Poppins"/>
                <a:cs typeface="Poppins"/>
                <a:sym typeface="Poppins"/>
              </a:rPr>
              <a:t>02</a:t>
            </a:r>
            <a:endParaRPr sz="2000">
              <a:solidFill>
                <a:schemeClr val="accent4"/>
              </a:solidFill>
            </a:endParaRPr>
          </a:p>
        </p:txBody>
      </p:sp>
      <p:sp>
        <p:nvSpPr>
          <p:cNvPr id="300" name="Google Shape;300;p16"/>
          <p:cNvSpPr txBox="1"/>
          <p:nvPr>
            <p:ph idx="3"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301" name="Google Shape;301;p16"/>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Poppins"/>
                <a:ea typeface="Poppins"/>
                <a:cs typeface="Poppins"/>
                <a:sym typeface="Poppins"/>
              </a:rPr>
              <a:t>03</a:t>
            </a:r>
            <a:endParaRPr sz="2000">
              <a:solidFill>
                <a:schemeClr val="accent4"/>
              </a:solidFill>
            </a:endParaRPr>
          </a:p>
        </p:txBody>
      </p:sp>
      <p:sp>
        <p:nvSpPr>
          <p:cNvPr id="302" name="Google Shape;302;p16"/>
          <p:cNvSpPr txBox="1"/>
          <p:nvPr>
            <p:ph idx="4"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303" name="Shape 303"/>
        <p:cNvGrpSpPr/>
        <p:nvPr/>
      </p:nvGrpSpPr>
      <p:grpSpPr>
        <a:xfrm>
          <a:off x="0" y="0"/>
          <a:ext cx="0" cy="0"/>
          <a:chOff x="0" y="0"/>
          <a:chExt cx="0" cy="0"/>
        </a:xfrm>
      </p:grpSpPr>
      <p:sp>
        <p:nvSpPr>
          <p:cNvPr id="304" name="Google Shape;30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5" name="Google Shape;305;p17"/>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2800"/>
              <a:buNone/>
              <a:defRPr/>
            </a:lvl1pPr>
            <a:lvl2pPr lvl="1" rtl="0" algn="ctr">
              <a:spcBef>
                <a:spcPts val="0"/>
              </a:spcBef>
              <a:spcAft>
                <a:spcPts val="0"/>
              </a:spcAft>
              <a:buSzPts val="2800"/>
              <a:buNone/>
              <a:defRPr>
                <a:latin typeface="Poppins"/>
                <a:ea typeface="Poppins"/>
                <a:cs typeface="Poppins"/>
                <a:sym typeface="Poppins"/>
              </a:defRPr>
            </a:lvl2pPr>
            <a:lvl3pPr lvl="2" rtl="0" algn="ctr">
              <a:spcBef>
                <a:spcPts val="0"/>
              </a:spcBef>
              <a:spcAft>
                <a:spcPts val="0"/>
              </a:spcAft>
              <a:buSzPts val="2800"/>
              <a:buNone/>
              <a:defRPr>
                <a:latin typeface="Poppins"/>
                <a:ea typeface="Poppins"/>
                <a:cs typeface="Poppins"/>
                <a:sym typeface="Poppins"/>
              </a:defRPr>
            </a:lvl3pPr>
            <a:lvl4pPr lvl="3" rtl="0" algn="ctr">
              <a:spcBef>
                <a:spcPts val="0"/>
              </a:spcBef>
              <a:spcAft>
                <a:spcPts val="0"/>
              </a:spcAft>
              <a:buSzPts val="2800"/>
              <a:buNone/>
              <a:defRPr>
                <a:latin typeface="Poppins"/>
                <a:ea typeface="Poppins"/>
                <a:cs typeface="Poppins"/>
                <a:sym typeface="Poppins"/>
              </a:defRPr>
            </a:lvl4pPr>
            <a:lvl5pPr lvl="4" rtl="0" algn="ctr">
              <a:spcBef>
                <a:spcPts val="0"/>
              </a:spcBef>
              <a:spcAft>
                <a:spcPts val="0"/>
              </a:spcAft>
              <a:buSzPts val="2800"/>
              <a:buNone/>
              <a:defRPr>
                <a:latin typeface="Poppins"/>
                <a:ea typeface="Poppins"/>
                <a:cs typeface="Poppins"/>
                <a:sym typeface="Poppins"/>
              </a:defRPr>
            </a:lvl5pPr>
            <a:lvl6pPr lvl="5" rtl="0" algn="ctr">
              <a:spcBef>
                <a:spcPts val="0"/>
              </a:spcBef>
              <a:spcAft>
                <a:spcPts val="0"/>
              </a:spcAft>
              <a:buSzPts val="2800"/>
              <a:buNone/>
              <a:defRPr>
                <a:latin typeface="Poppins"/>
                <a:ea typeface="Poppins"/>
                <a:cs typeface="Poppins"/>
                <a:sym typeface="Poppins"/>
              </a:defRPr>
            </a:lvl6pPr>
            <a:lvl7pPr lvl="6" rtl="0" algn="ctr">
              <a:spcBef>
                <a:spcPts val="0"/>
              </a:spcBef>
              <a:spcAft>
                <a:spcPts val="0"/>
              </a:spcAft>
              <a:buSzPts val="2800"/>
              <a:buNone/>
              <a:defRPr>
                <a:latin typeface="Poppins"/>
                <a:ea typeface="Poppins"/>
                <a:cs typeface="Poppins"/>
                <a:sym typeface="Poppins"/>
              </a:defRPr>
            </a:lvl7pPr>
            <a:lvl8pPr lvl="7" rtl="0" algn="ctr">
              <a:spcBef>
                <a:spcPts val="0"/>
              </a:spcBef>
              <a:spcAft>
                <a:spcPts val="0"/>
              </a:spcAft>
              <a:buSzPts val="2800"/>
              <a:buNone/>
              <a:defRPr>
                <a:latin typeface="Poppins"/>
                <a:ea typeface="Poppins"/>
                <a:cs typeface="Poppins"/>
                <a:sym typeface="Poppins"/>
              </a:defRPr>
            </a:lvl8pPr>
            <a:lvl9pPr lvl="8" rtl="0" algn="ctr">
              <a:spcBef>
                <a:spcPts val="0"/>
              </a:spcBef>
              <a:spcAft>
                <a:spcPts val="0"/>
              </a:spcAft>
              <a:buSzPts val="2800"/>
              <a:buNone/>
              <a:defRPr>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github.com/jamonhin/SpaceX-Landing-Predict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jpg"/><Relationship Id="rId4" Type="http://schemas.openxmlformats.org/officeDocument/2006/relationships/image" Target="../media/image24.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9.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 Id="rId4" Type="http://schemas.openxmlformats.org/officeDocument/2006/relationships/image" Target="../media/image2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18"/>
          <p:cNvSpPr txBox="1"/>
          <p:nvPr>
            <p:ph type="ctrTitle"/>
          </p:nvPr>
        </p:nvSpPr>
        <p:spPr>
          <a:xfrm>
            <a:off x="3602700" y="289250"/>
            <a:ext cx="54516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Predicting Success: A Data-Driven Analysis of SpaceX Falcon 9 Landings</a:t>
            </a:r>
            <a:endParaRPr/>
          </a:p>
        </p:txBody>
      </p:sp>
      <p:sp>
        <p:nvSpPr>
          <p:cNvPr id="311" name="Google Shape;311;p18"/>
          <p:cNvSpPr txBox="1"/>
          <p:nvPr>
            <p:ph idx="1" type="subTitle"/>
          </p:nvPr>
        </p:nvSpPr>
        <p:spPr>
          <a:xfrm>
            <a:off x="3602700" y="1991550"/>
            <a:ext cx="3780900" cy="80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00">
                <a:solidFill>
                  <a:schemeClr val="lt2"/>
                </a:solidFill>
              </a:rPr>
              <a:t>Using</a:t>
            </a:r>
            <a:r>
              <a:rPr lang="en-GB" sz="2100">
                <a:solidFill>
                  <a:schemeClr val="lt2"/>
                </a:solidFill>
              </a:rPr>
              <a:t> Machine Learning</a:t>
            </a:r>
            <a:endParaRPr sz="2100">
              <a:solidFill>
                <a:schemeClr val="lt2"/>
              </a:solidFill>
            </a:endParaRPr>
          </a:p>
        </p:txBody>
      </p:sp>
      <p:sp>
        <p:nvSpPr>
          <p:cNvPr id="312" name="Google Shape;312;p18"/>
          <p:cNvSpPr txBox="1"/>
          <p:nvPr>
            <p:ph idx="1" type="subTitle"/>
          </p:nvPr>
        </p:nvSpPr>
        <p:spPr>
          <a:xfrm>
            <a:off x="89700" y="4605575"/>
            <a:ext cx="8964600" cy="503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b="1" lang="en-GB" sz="752"/>
              <a:t>Image source: https://www.google.com.co/url?sa=i&amp;</a:t>
            </a:r>
            <a:r>
              <a:rPr b="1" lang="en-GB" sz="452"/>
              <a:t>url</a:t>
            </a:r>
            <a:r>
              <a:rPr b="1" lang="en-GB" sz="752"/>
              <a:t>=https%3A%2F%2Fwww.environmentenergyleader.com%2F2024%2F04%2Fspacex-reuses-falcon-9%2F&amp;psig=AOvVaw2nbyyOzCOoICbO9VKHDdgF&amp;ust=1725847008515000&amp;source=images&amp;cd=vfe&amp;opi=89978449&amp;ved=0CBQQjRxqFwoTCJD0qKSfsogDFQAAAAAdAAAAABAE</a:t>
            </a:r>
            <a:endParaRPr i="1" sz="752"/>
          </a:p>
        </p:txBody>
      </p:sp>
      <p:sp>
        <p:nvSpPr>
          <p:cNvPr id="313" name="Google Shape;313;p18"/>
          <p:cNvSpPr/>
          <p:nvPr/>
        </p:nvSpPr>
        <p:spPr>
          <a:xfrm>
            <a:off x="171600" y="3097025"/>
            <a:ext cx="3537900" cy="1045500"/>
          </a:xfrm>
          <a:prstGeom prst="roundRect">
            <a:avLst>
              <a:gd fmla="val 16667" name="adj"/>
            </a:avLst>
          </a:prstGeom>
          <a:solidFill>
            <a:srgbClr val="CCCCCC"/>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A="56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14" name="Google Shape;314;p18"/>
          <p:cNvSpPr txBox="1"/>
          <p:nvPr>
            <p:ph idx="1" type="subTitle"/>
          </p:nvPr>
        </p:nvSpPr>
        <p:spPr>
          <a:xfrm>
            <a:off x="204300" y="3147313"/>
            <a:ext cx="3472500" cy="91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700">
                <a:solidFill>
                  <a:schemeClr val="accent1"/>
                </a:solidFill>
              </a:rPr>
              <a:t>IBM</a:t>
            </a:r>
            <a:r>
              <a:rPr lang="en-GB" sz="1700">
                <a:solidFill>
                  <a:schemeClr val="accent1"/>
                </a:solidFill>
              </a:rPr>
              <a:t> </a:t>
            </a:r>
            <a:r>
              <a:rPr i="1" lang="en-GB" sz="1700">
                <a:solidFill>
                  <a:schemeClr val="accent1"/>
                </a:solidFill>
              </a:rPr>
              <a:t>Certification Course Project</a:t>
            </a:r>
            <a:endParaRPr i="1" sz="1700">
              <a:solidFill>
                <a:schemeClr val="accent1"/>
              </a:solidFill>
            </a:endParaRPr>
          </a:p>
          <a:p>
            <a:pPr indent="0" lvl="0" marL="0" rtl="0" algn="ctr">
              <a:spcBef>
                <a:spcPts val="0"/>
              </a:spcBef>
              <a:spcAft>
                <a:spcPts val="0"/>
              </a:spcAft>
              <a:buNone/>
            </a:pPr>
            <a:r>
              <a:rPr b="1" lang="en-GB" sz="1700">
                <a:solidFill>
                  <a:schemeClr val="accent1"/>
                </a:solidFill>
              </a:rPr>
              <a:t>By:</a:t>
            </a:r>
            <a:r>
              <a:rPr lang="en-GB" sz="1700">
                <a:solidFill>
                  <a:schemeClr val="accent1"/>
                </a:solidFill>
              </a:rPr>
              <a:t> </a:t>
            </a:r>
            <a:r>
              <a:rPr i="1" lang="en-GB" sz="1700">
                <a:solidFill>
                  <a:schemeClr val="accent1"/>
                </a:solidFill>
              </a:rPr>
              <a:t>James Montoya</a:t>
            </a:r>
            <a:endParaRPr i="1" sz="1700">
              <a:solidFill>
                <a:schemeClr val="accent1"/>
              </a:solidFill>
            </a:endParaRPr>
          </a:p>
          <a:p>
            <a:pPr indent="0" lvl="0" marL="0" rtl="0" algn="ctr">
              <a:spcBef>
                <a:spcPts val="0"/>
              </a:spcBef>
              <a:spcAft>
                <a:spcPts val="0"/>
              </a:spcAft>
              <a:buNone/>
            </a:pPr>
            <a:r>
              <a:rPr i="1" lang="en-GB" sz="1700" u="sng">
                <a:solidFill>
                  <a:schemeClr val="hlink"/>
                </a:solidFill>
                <a:hlinkClick r:id="rId4"/>
              </a:rPr>
              <a:t>Github Repo</a:t>
            </a:r>
            <a:endParaRPr i="1"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7"/>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Relationship </a:t>
            </a:r>
            <a:r>
              <a:rPr lang="en-GB"/>
              <a:t>between success rate of each orbit type</a:t>
            </a:r>
            <a:endParaRPr/>
          </a:p>
        </p:txBody>
      </p:sp>
      <p:sp>
        <p:nvSpPr>
          <p:cNvPr id="388" name="Google Shape;388;p27"/>
          <p:cNvSpPr txBox="1"/>
          <p:nvPr>
            <p:ph idx="1" type="body"/>
          </p:nvPr>
        </p:nvSpPr>
        <p:spPr>
          <a:xfrm>
            <a:off x="5179650" y="1804125"/>
            <a:ext cx="3789600" cy="30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ES-L1, SSO, and VLEO have the highest success rates, close to or at 100%. This suggests that launches targeting these orbits have been very reliable in achieving successful outcomes</a:t>
            </a:r>
            <a:r>
              <a:rPr lang="en-GB" sz="1150">
                <a:solidFill>
                  <a:srgbClr val="0E0E0E"/>
                </a:solidFill>
                <a:latin typeface="Arial"/>
                <a:ea typeface="Arial"/>
                <a:cs typeface="Arial"/>
                <a:sym typeface="Arial"/>
              </a:rPr>
              <a:t>.</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rPr lang="en-GB" sz="1150">
                <a:solidFill>
                  <a:srgbClr val="0E0E0E"/>
                </a:solidFill>
                <a:latin typeface="Arial"/>
                <a:ea typeface="Arial"/>
                <a:cs typeface="Arial"/>
                <a:sym typeface="Arial"/>
              </a:rPr>
              <a:t>Orbit type plays a critical role in the success rate of launches. Some orbits like ES-L1, SSO, and VLEO are more consistently successful, while others, such as GEO and HEO, present more challenges.</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389" name="Google Shape;389;p27"/>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390" name="Google Shape;390;p27"/>
          <p:cNvPicPr preferRelativeResize="0"/>
          <p:nvPr/>
        </p:nvPicPr>
        <p:blipFill>
          <a:blip r:embed="rId3">
            <a:alphaModFix/>
          </a:blip>
          <a:stretch>
            <a:fillRect/>
          </a:stretch>
        </p:blipFill>
        <p:spPr>
          <a:xfrm>
            <a:off x="267975" y="1686100"/>
            <a:ext cx="4838297" cy="326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Relationship </a:t>
            </a:r>
            <a:r>
              <a:rPr lang="en-GB"/>
              <a:t>relationship between FlightNumber and Orbit type</a:t>
            </a:r>
            <a:endParaRPr/>
          </a:p>
        </p:txBody>
      </p:sp>
      <p:sp>
        <p:nvSpPr>
          <p:cNvPr id="396" name="Google Shape;396;p28"/>
          <p:cNvSpPr txBox="1"/>
          <p:nvPr>
            <p:ph idx="1" type="body"/>
          </p:nvPr>
        </p:nvSpPr>
        <p:spPr>
          <a:xfrm>
            <a:off x="1075500" y="3562650"/>
            <a:ext cx="6993000" cy="1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We can observe that in the LEO orbit, success seems to be related to the number of flights. Conversely, in the GTO orbit, there appears to be no relationship between flight number and success.</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397" name="Google Shape;397;p28"/>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398" name="Google Shape;398;p28"/>
          <p:cNvPicPr preferRelativeResize="0"/>
          <p:nvPr/>
        </p:nvPicPr>
        <p:blipFill>
          <a:blip r:embed="rId3">
            <a:alphaModFix/>
          </a:blip>
          <a:stretch>
            <a:fillRect/>
          </a:stretch>
        </p:blipFill>
        <p:spPr>
          <a:xfrm>
            <a:off x="0" y="1674316"/>
            <a:ext cx="9144003" cy="17948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9"/>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Relationship </a:t>
            </a:r>
            <a:r>
              <a:rPr lang="en-GB"/>
              <a:t>between Payload Mass and Orbit type</a:t>
            </a:r>
            <a:endParaRPr/>
          </a:p>
        </p:txBody>
      </p:sp>
      <p:sp>
        <p:nvSpPr>
          <p:cNvPr id="404" name="Google Shape;404;p29"/>
          <p:cNvSpPr txBox="1"/>
          <p:nvPr>
            <p:ph idx="1" type="body"/>
          </p:nvPr>
        </p:nvSpPr>
        <p:spPr>
          <a:xfrm>
            <a:off x="1075500" y="3754500"/>
            <a:ext cx="6993000" cy="1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With heavy payloads the successful landing or positive landing rate are more for Polar,LEO and ISS.</a:t>
            </a:r>
            <a:endParaRPr sz="1150">
              <a:solidFill>
                <a:srgbClr val="0E0E0E"/>
              </a:solidFill>
              <a:latin typeface="Arial"/>
              <a:ea typeface="Arial"/>
              <a:cs typeface="Arial"/>
              <a:sym typeface="Arial"/>
            </a:endParaRPr>
          </a:p>
          <a:p>
            <a:pPr indent="0" lvl="0" marL="0" rtl="0" algn="l">
              <a:spcBef>
                <a:spcPts val="0"/>
              </a:spcBef>
              <a:spcAft>
                <a:spcPts val="0"/>
              </a:spcAft>
              <a:buNone/>
            </a:pPr>
            <a:r>
              <a:t/>
            </a:r>
            <a:endParaRPr sz="1150">
              <a:solidFill>
                <a:srgbClr val="0E0E0E"/>
              </a:solidFill>
              <a:latin typeface="Arial"/>
              <a:ea typeface="Arial"/>
              <a:cs typeface="Arial"/>
              <a:sym typeface="Arial"/>
            </a:endParaRPr>
          </a:p>
          <a:p>
            <a:pPr indent="0" lvl="0" marL="0" rtl="0" algn="l">
              <a:spcBef>
                <a:spcPts val="0"/>
              </a:spcBef>
              <a:spcAft>
                <a:spcPts val="0"/>
              </a:spcAft>
              <a:buNone/>
            </a:pPr>
            <a:r>
              <a:rPr lang="en-GB" sz="1150">
                <a:solidFill>
                  <a:srgbClr val="0E0E0E"/>
                </a:solidFill>
                <a:latin typeface="Arial"/>
                <a:ea typeface="Arial"/>
                <a:cs typeface="Arial"/>
                <a:sym typeface="Arial"/>
              </a:rPr>
              <a:t>However, for GTO, it's difficult to distinguish between successful and unsuccessful landings as both outcomes are present.</a:t>
            </a:r>
            <a:endParaRPr sz="1150">
              <a:solidFill>
                <a:srgbClr val="0E0E0E"/>
              </a:solidFill>
              <a:latin typeface="Arial"/>
              <a:ea typeface="Arial"/>
              <a:cs typeface="Arial"/>
              <a:sym typeface="Arial"/>
            </a:endParaRPr>
          </a:p>
          <a:p>
            <a:pPr indent="0" lvl="0" marL="0" rtl="0" algn="l">
              <a:spcBef>
                <a:spcPts val="0"/>
              </a:spcBef>
              <a:spcAft>
                <a:spcPts val="0"/>
              </a:spcAft>
              <a:buNone/>
            </a:pPr>
            <a:r>
              <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405" name="Google Shape;405;p29"/>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406" name="Google Shape;406;p29"/>
          <p:cNvPicPr preferRelativeResize="0"/>
          <p:nvPr/>
        </p:nvPicPr>
        <p:blipFill>
          <a:blip r:embed="rId3">
            <a:alphaModFix/>
          </a:blip>
          <a:stretch>
            <a:fillRect/>
          </a:stretch>
        </p:blipFill>
        <p:spPr>
          <a:xfrm>
            <a:off x="0" y="1793979"/>
            <a:ext cx="9144003" cy="17948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0"/>
          <p:cNvSpPr txBox="1"/>
          <p:nvPr>
            <p:ph type="title"/>
          </p:nvPr>
        </p:nvSpPr>
        <p:spPr>
          <a:xfrm>
            <a:off x="1158825" y="629025"/>
            <a:ext cx="7985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t>
            </a:r>
            <a:r>
              <a:rPr lang="en-GB"/>
              <a:t>aunch success yearly trend</a:t>
            </a:r>
            <a:endParaRPr/>
          </a:p>
        </p:txBody>
      </p:sp>
      <p:sp>
        <p:nvSpPr>
          <p:cNvPr id="412" name="Google Shape;412;p30"/>
          <p:cNvSpPr txBox="1"/>
          <p:nvPr>
            <p:ph idx="1" type="body"/>
          </p:nvPr>
        </p:nvSpPr>
        <p:spPr>
          <a:xfrm>
            <a:off x="2942275" y="4388250"/>
            <a:ext cx="3789600" cy="546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GB" sz="1150">
                <a:solidFill>
                  <a:srgbClr val="0E0E0E"/>
                </a:solidFill>
                <a:latin typeface="Arial"/>
                <a:ea typeface="Arial"/>
                <a:cs typeface="Arial"/>
                <a:sym typeface="Arial"/>
              </a:rPr>
              <a:t>We can observe that the </a:t>
            </a:r>
            <a:r>
              <a:rPr lang="en-GB" sz="1150">
                <a:solidFill>
                  <a:srgbClr val="0E0E0E"/>
                </a:solidFill>
                <a:latin typeface="Arial"/>
                <a:ea typeface="Arial"/>
                <a:cs typeface="Arial"/>
                <a:sym typeface="Arial"/>
              </a:rPr>
              <a:t>success</a:t>
            </a:r>
            <a:r>
              <a:rPr lang="en-GB" sz="1150">
                <a:solidFill>
                  <a:srgbClr val="0E0E0E"/>
                </a:solidFill>
                <a:latin typeface="Arial"/>
                <a:ea typeface="Arial"/>
                <a:cs typeface="Arial"/>
                <a:sym typeface="Arial"/>
              </a:rPr>
              <a:t> rate since 2013 kept increasing till 2020</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pic>
        <p:nvPicPr>
          <p:cNvPr id="413" name="Google Shape;413;p30"/>
          <p:cNvPicPr preferRelativeResize="0"/>
          <p:nvPr/>
        </p:nvPicPr>
        <p:blipFill>
          <a:blip r:embed="rId3">
            <a:alphaModFix/>
          </a:blip>
          <a:stretch>
            <a:fillRect/>
          </a:stretch>
        </p:blipFill>
        <p:spPr>
          <a:xfrm>
            <a:off x="2549025" y="1315875"/>
            <a:ext cx="4576101" cy="30723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1"/>
          <p:cNvSpPr txBox="1"/>
          <p:nvPr>
            <p:ph type="title"/>
          </p:nvPr>
        </p:nvSpPr>
        <p:spPr>
          <a:xfrm>
            <a:off x="1414875" y="4721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Exploratory Data Analysis (EDA) Using SQL Queries</a:t>
            </a:r>
            <a:endParaRPr/>
          </a:p>
        </p:txBody>
      </p:sp>
      <p:sp>
        <p:nvSpPr>
          <p:cNvPr id="419" name="Google Shape;419;p31"/>
          <p:cNvSpPr txBox="1"/>
          <p:nvPr>
            <p:ph idx="1" type="body"/>
          </p:nvPr>
        </p:nvSpPr>
        <p:spPr>
          <a:xfrm>
            <a:off x="1489200" y="1471450"/>
            <a:ext cx="7232400" cy="574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SzPts val="523"/>
              <a:buNone/>
            </a:pPr>
            <a:r>
              <a:rPr lang="en-GB" sz="998">
                <a:solidFill>
                  <a:srgbClr val="0E0E0E"/>
                </a:solidFill>
                <a:latin typeface="Arial"/>
                <a:ea typeface="Arial"/>
                <a:cs typeface="Arial"/>
                <a:sym typeface="Arial"/>
              </a:rPr>
              <a:t>Another effective method for data analysis in a notebook environment is using SQL queries. This approach enables us to execute SQL statements directly within the notebook cells, leveraging a simple wildcard to interact with the data seamlessly.</a:t>
            </a:r>
            <a:endParaRPr sz="998">
              <a:solidFill>
                <a:srgbClr val="0E0E0E"/>
              </a:solidFill>
              <a:latin typeface="Arial"/>
              <a:ea typeface="Arial"/>
              <a:cs typeface="Arial"/>
              <a:sym typeface="Arial"/>
            </a:endParaRPr>
          </a:p>
          <a:p>
            <a:pPr indent="0" lvl="0" marL="0" rtl="0" algn="l">
              <a:spcBef>
                <a:spcPts val="1200"/>
              </a:spcBef>
              <a:spcAft>
                <a:spcPts val="1200"/>
              </a:spcAft>
              <a:buSzPts val="523"/>
              <a:buNone/>
            </a:pPr>
            <a:r>
              <a:t/>
            </a:r>
            <a:endParaRPr sz="617"/>
          </a:p>
        </p:txBody>
      </p:sp>
      <p:pic>
        <p:nvPicPr>
          <p:cNvPr id="420" name="Google Shape;420;p31"/>
          <p:cNvPicPr preferRelativeResize="0"/>
          <p:nvPr/>
        </p:nvPicPr>
        <p:blipFill>
          <a:blip r:embed="rId3">
            <a:alphaModFix/>
          </a:blip>
          <a:stretch>
            <a:fillRect/>
          </a:stretch>
        </p:blipFill>
        <p:spPr>
          <a:xfrm>
            <a:off x="350550" y="2045650"/>
            <a:ext cx="3664424" cy="2285000"/>
          </a:xfrm>
          <a:prstGeom prst="rect">
            <a:avLst/>
          </a:prstGeom>
          <a:noFill/>
          <a:ln>
            <a:noFill/>
          </a:ln>
        </p:spPr>
      </p:pic>
      <p:sp>
        <p:nvSpPr>
          <p:cNvPr id="421" name="Google Shape;421;p31"/>
          <p:cNvSpPr txBox="1"/>
          <p:nvPr>
            <p:ph idx="1" type="body"/>
          </p:nvPr>
        </p:nvSpPr>
        <p:spPr>
          <a:xfrm>
            <a:off x="350550" y="4439150"/>
            <a:ext cx="3603600" cy="574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the names of the unique launch sites  in the space mission</a:t>
            </a:r>
            <a:endParaRPr sz="617"/>
          </a:p>
        </p:txBody>
      </p:sp>
      <p:pic>
        <p:nvPicPr>
          <p:cNvPr id="422" name="Google Shape;422;p31"/>
          <p:cNvPicPr preferRelativeResize="0"/>
          <p:nvPr/>
        </p:nvPicPr>
        <p:blipFill>
          <a:blip r:embed="rId4">
            <a:alphaModFix/>
          </a:blip>
          <a:stretch>
            <a:fillRect/>
          </a:stretch>
        </p:blipFill>
        <p:spPr>
          <a:xfrm>
            <a:off x="4341950" y="2045650"/>
            <a:ext cx="4379650" cy="2428600"/>
          </a:xfrm>
          <a:prstGeom prst="rect">
            <a:avLst/>
          </a:prstGeom>
          <a:noFill/>
          <a:ln>
            <a:noFill/>
          </a:ln>
        </p:spPr>
      </p:pic>
      <p:sp>
        <p:nvSpPr>
          <p:cNvPr id="423" name="Google Shape;423;p31"/>
          <p:cNvSpPr txBox="1"/>
          <p:nvPr>
            <p:ph idx="1" type="body"/>
          </p:nvPr>
        </p:nvSpPr>
        <p:spPr>
          <a:xfrm>
            <a:off x="4688750" y="4533775"/>
            <a:ext cx="3603600" cy="574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a:t>
            </a:r>
            <a:r>
              <a:rPr lang="en-GB" sz="998">
                <a:solidFill>
                  <a:srgbClr val="0E0E0E"/>
                </a:solidFill>
                <a:latin typeface="Arial"/>
                <a:ea typeface="Arial"/>
                <a:cs typeface="Arial"/>
                <a:sym typeface="Arial"/>
              </a:rPr>
              <a:t>5 records where launch sites begin with the string 'CCA'</a:t>
            </a:r>
            <a:endParaRPr sz="617"/>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2"/>
          <p:cNvSpPr txBox="1"/>
          <p:nvPr>
            <p:ph type="title"/>
          </p:nvPr>
        </p:nvSpPr>
        <p:spPr>
          <a:xfrm>
            <a:off x="1414875" y="4721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66666"/>
                </a:solidFill>
              </a:rPr>
              <a:t>Exploratory Data Analysis (EDA) Using SQL Queries</a:t>
            </a:r>
            <a:endParaRPr>
              <a:solidFill>
                <a:srgbClr val="666666"/>
              </a:solidFill>
            </a:endParaRPr>
          </a:p>
        </p:txBody>
      </p:sp>
      <p:sp>
        <p:nvSpPr>
          <p:cNvPr id="429" name="Google Shape;429;p32"/>
          <p:cNvSpPr txBox="1"/>
          <p:nvPr>
            <p:ph idx="1" type="body"/>
          </p:nvPr>
        </p:nvSpPr>
        <p:spPr>
          <a:xfrm>
            <a:off x="6112550" y="1619850"/>
            <a:ext cx="2716500" cy="7311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a:t>
            </a:r>
            <a:r>
              <a:rPr lang="en-GB" sz="998">
                <a:solidFill>
                  <a:srgbClr val="0E0E0E"/>
                </a:solidFill>
                <a:latin typeface="Arial"/>
                <a:ea typeface="Arial"/>
                <a:cs typeface="Arial"/>
                <a:sym typeface="Arial"/>
              </a:rPr>
              <a:t>the total payload mass carried by boosters launched by NASA (CRS)</a:t>
            </a:r>
            <a:endParaRPr sz="617"/>
          </a:p>
        </p:txBody>
      </p:sp>
      <p:sp>
        <p:nvSpPr>
          <p:cNvPr id="430" name="Google Shape;430;p32"/>
          <p:cNvSpPr txBox="1"/>
          <p:nvPr>
            <p:ph idx="1" type="body"/>
          </p:nvPr>
        </p:nvSpPr>
        <p:spPr>
          <a:xfrm>
            <a:off x="205700" y="3426606"/>
            <a:ext cx="2224800" cy="5727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a:t>
            </a:r>
            <a:r>
              <a:rPr lang="en-GB" sz="998">
                <a:solidFill>
                  <a:srgbClr val="0E0E0E"/>
                </a:solidFill>
                <a:latin typeface="Arial"/>
                <a:ea typeface="Arial"/>
                <a:cs typeface="Arial"/>
                <a:sym typeface="Arial"/>
              </a:rPr>
              <a:t>average payload mass carried by booster version F9 v1.1</a:t>
            </a:r>
            <a:endParaRPr sz="617"/>
          </a:p>
        </p:txBody>
      </p:sp>
      <p:pic>
        <p:nvPicPr>
          <p:cNvPr id="431" name="Google Shape;431;p32"/>
          <p:cNvPicPr preferRelativeResize="0"/>
          <p:nvPr/>
        </p:nvPicPr>
        <p:blipFill>
          <a:blip r:embed="rId3">
            <a:alphaModFix/>
          </a:blip>
          <a:stretch>
            <a:fillRect/>
          </a:stretch>
        </p:blipFill>
        <p:spPr>
          <a:xfrm>
            <a:off x="239425" y="1380437"/>
            <a:ext cx="5815350" cy="1381475"/>
          </a:xfrm>
          <a:prstGeom prst="rect">
            <a:avLst/>
          </a:prstGeom>
          <a:noFill/>
          <a:ln>
            <a:noFill/>
          </a:ln>
        </p:spPr>
      </p:pic>
      <p:pic>
        <p:nvPicPr>
          <p:cNvPr id="432" name="Google Shape;432;p32"/>
          <p:cNvPicPr preferRelativeResize="0"/>
          <p:nvPr/>
        </p:nvPicPr>
        <p:blipFill>
          <a:blip r:embed="rId4">
            <a:alphaModFix/>
          </a:blip>
          <a:stretch>
            <a:fillRect/>
          </a:stretch>
        </p:blipFill>
        <p:spPr>
          <a:xfrm>
            <a:off x="2501825" y="3068501"/>
            <a:ext cx="6591426" cy="1288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3"/>
          <p:cNvSpPr txBox="1"/>
          <p:nvPr>
            <p:ph type="title"/>
          </p:nvPr>
        </p:nvSpPr>
        <p:spPr>
          <a:xfrm>
            <a:off x="1414875" y="4721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66666"/>
                </a:solidFill>
              </a:rPr>
              <a:t>Exploratory Data Analysis (EDA) Using SQL Queries</a:t>
            </a:r>
            <a:endParaRPr>
              <a:solidFill>
                <a:srgbClr val="666666"/>
              </a:solidFill>
            </a:endParaRPr>
          </a:p>
        </p:txBody>
      </p:sp>
      <p:sp>
        <p:nvSpPr>
          <p:cNvPr id="438" name="Google Shape;438;p33"/>
          <p:cNvSpPr txBox="1"/>
          <p:nvPr>
            <p:ph idx="1" type="body"/>
          </p:nvPr>
        </p:nvSpPr>
        <p:spPr>
          <a:xfrm>
            <a:off x="1809475" y="3692100"/>
            <a:ext cx="2716500" cy="1036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SzPts val="523"/>
              <a:buNone/>
            </a:pPr>
            <a:r>
              <a:rPr lang="en-GB" sz="998">
                <a:solidFill>
                  <a:srgbClr val="0E0E0E"/>
                </a:solidFill>
                <a:latin typeface="Arial"/>
                <a:ea typeface="Arial"/>
                <a:cs typeface="Arial"/>
                <a:sym typeface="Arial"/>
              </a:rPr>
              <a:t>Displaying the </a:t>
            </a:r>
            <a:r>
              <a:rPr lang="en-GB" sz="998">
                <a:solidFill>
                  <a:srgbClr val="0E0E0E"/>
                </a:solidFill>
                <a:latin typeface="Arial"/>
                <a:ea typeface="Arial"/>
                <a:cs typeface="Arial"/>
                <a:sym typeface="Arial"/>
              </a:rPr>
              <a:t>List of records which will display the month names, failure landing_outcomes in drone ship ,booster versions, launch_site for the months in year 2015.</a:t>
            </a:r>
            <a:endParaRPr sz="998">
              <a:solidFill>
                <a:srgbClr val="0E0E0E"/>
              </a:solidFill>
              <a:latin typeface="Arial"/>
              <a:ea typeface="Arial"/>
              <a:cs typeface="Arial"/>
              <a:sym typeface="Arial"/>
            </a:endParaRPr>
          </a:p>
          <a:p>
            <a:pPr indent="0" lvl="0" marL="0" rtl="0" algn="l">
              <a:spcBef>
                <a:spcPts val="1200"/>
              </a:spcBef>
              <a:spcAft>
                <a:spcPts val="1200"/>
              </a:spcAft>
              <a:buSzPts val="523"/>
              <a:buNone/>
            </a:pPr>
            <a:r>
              <a:t/>
            </a:r>
            <a:endParaRPr sz="998">
              <a:solidFill>
                <a:srgbClr val="0E0E0E"/>
              </a:solidFill>
              <a:latin typeface="Arial"/>
              <a:ea typeface="Arial"/>
              <a:cs typeface="Arial"/>
              <a:sym typeface="Arial"/>
            </a:endParaRPr>
          </a:p>
        </p:txBody>
      </p:sp>
      <p:pic>
        <p:nvPicPr>
          <p:cNvPr id="439" name="Google Shape;439;p33"/>
          <p:cNvPicPr preferRelativeResize="0"/>
          <p:nvPr/>
        </p:nvPicPr>
        <p:blipFill>
          <a:blip r:embed="rId3">
            <a:alphaModFix/>
          </a:blip>
          <a:stretch>
            <a:fillRect/>
          </a:stretch>
        </p:blipFill>
        <p:spPr>
          <a:xfrm>
            <a:off x="288950" y="1471450"/>
            <a:ext cx="5691499" cy="1802699"/>
          </a:xfrm>
          <a:prstGeom prst="rect">
            <a:avLst/>
          </a:prstGeom>
          <a:noFill/>
          <a:ln>
            <a:noFill/>
          </a:ln>
        </p:spPr>
      </p:pic>
      <p:pic>
        <p:nvPicPr>
          <p:cNvPr id="440" name="Google Shape;440;p33"/>
          <p:cNvPicPr preferRelativeResize="0"/>
          <p:nvPr/>
        </p:nvPicPr>
        <p:blipFill>
          <a:blip r:embed="rId4">
            <a:alphaModFix/>
          </a:blip>
          <a:stretch>
            <a:fillRect/>
          </a:stretch>
        </p:blipFill>
        <p:spPr>
          <a:xfrm>
            <a:off x="4618225" y="2033123"/>
            <a:ext cx="4092676" cy="3066125"/>
          </a:xfrm>
          <a:prstGeom prst="rect">
            <a:avLst/>
          </a:prstGeom>
          <a:noFill/>
          <a:ln>
            <a:noFill/>
          </a:ln>
        </p:spPr>
      </p:pic>
      <p:sp>
        <p:nvSpPr>
          <p:cNvPr id="441" name="Google Shape;441;p33"/>
          <p:cNvSpPr txBox="1"/>
          <p:nvPr>
            <p:ph idx="1" type="body"/>
          </p:nvPr>
        </p:nvSpPr>
        <p:spPr>
          <a:xfrm>
            <a:off x="2393425" y="2452406"/>
            <a:ext cx="2224800" cy="5727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chemeClr val="lt1"/>
                </a:solidFill>
                <a:highlight>
                  <a:schemeClr val="accent2"/>
                </a:highlight>
                <a:latin typeface="Arial"/>
                <a:ea typeface="Arial"/>
                <a:cs typeface="Arial"/>
                <a:sym typeface="Arial"/>
              </a:rPr>
              <a:t>Displaying average payload mass carried by booster version F9 v1.1</a:t>
            </a:r>
            <a:endParaRPr sz="617">
              <a:solidFill>
                <a:schemeClr val="lt1"/>
              </a:solidFill>
              <a:highlight>
                <a:schemeClr val="accent2"/>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4"/>
          <p:cNvSpPr txBox="1"/>
          <p:nvPr>
            <p:ph type="title"/>
          </p:nvPr>
        </p:nvSpPr>
        <p:spPr>
          <a:xfrm>
            <a:off x="2678050" y="536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Features Engineering</a:t>
            </a:r>
            <a:endParaRPr/>
          </a:p>
          <a:p>
            <a:pPr indent="0" lvl="0" marL="0" rtl="0" algn="l">
              <a:spcBef>
                <a:spcPts val="0"/>
              </a:spcBef>
              <a:spcAft>
                <a:spcPts val="0"/>
              </a:spcAft>
              <a:buNone/>
            </a:pPr>
            <a:r>
              <a:t/>
            </a:r>
            <a:endParaRPr/>
          </a:p>
        </p:txBody>
      </p:sp>
      <p:sp>
        <p:nvSpPr>
          <p:cNvPr id="447" name="Google Shape;447;p34"/>
          <p:cNvSpPr txBox="1"/>
          <p:nvPr>
            <p:ph idx="1" type="body"/>
          </p:nvPr>
        </p:nvSpPr>
        <p:spPr>
          <a:xfrm>
            <a:off x="2727575" y="574425"/>
            <a:ext cx="62745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50">
                <a:solidFill>
                  <a:srgbClr val="0E0E0E"/>
                </a:solidFill>
                <a:latin typeface="Arial"/>
                <a:ea typeface="Arial"/>
                <a:cs typeface="Arial"/>
                <a:sym typeface="Arial"/>
              </a:rPr>
              <a:t>Getting preliminary insights about how each important variable would affect the success rate, we will select the features that will be used in success prediction in the future module.</a:t>
            </a:r>
            <a:endParaRPr sz="1050">
              <a:solidFill>
                <a:srgbClr val="0E0E0E"/>
              </a:solidFill>
              <a:latin typeface="Arial"/>
              <a:ea typeface="Arial"/>
              <a:cs typeface="Arial"/>
              <a:sym typeface="Arial"/>
            </a:endParaRPr>
          </a:p>
        </p:txBody>
      </p:sp>
      <p:pic>
        <p:nvPicPr>
          <p:cNvPr id="448" name="Google Shape;448;p34"/>
          <p:cNvPicPr preferRelativeResize="0"/>
          <p:nvPr/>
        </p:nvPicPr>
        <p:blipFill rotWithShape="1">
          <a:blip r:embed="rId3">
            <a:alphaModFix/>
          </a:blip>
          <a:srcRect b="0" l="5865" r="38271" t="0"/>
          <a:stretch/>
        </p:blipFill>
        <p:spPr>
          <a:xfrm>
            <a:off x="0" y="0"/>
            <a:ext cx="2595500" cy="4646249"/>
          </a:xfrm>
          <a:prstGeom prst="rect">
            <a:avLst/>
          </a:prstGeom>
          <a:noFill/>
          <a:ln>
            <a:noFill/>
          </a:ln>
        </p:spPr>
      </p:pic>
      <p:sp>
        <p:nvSpPr>
          <p:cNvPr id="449" name="Google Shape;449;p34"/>
          <p:cNvSpPr txBox="1"/>
          <p:nvPr/>
        </p:nvSpPr>
        <p:spPr>
          <a:xfrm>
            <a:off x="0" y="4604975"/>
            <a:ext cx="280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Nunito"/>
                <a:ea typeface="Nunito"/>
                <a:cs typeface="Nunito"/>
                <a:sym typeface="Nunito"/>
              </a:rPr>
              <a:t>Image source: </a:t>
            </a:r>
            <a:r>
              <a:rPr i="1" lang="en-GB" sz="1000">
                <a:solidFill>
                  <a:schemeClr val="dk2"/>
                </a:solidFill>
              </a:rPr>
              <a:t>Image created by DALL-E, September 2024.</a:t>
            </a:r>
            <a:endParaRPr i="1" sz="1000">
              <a:solidFill>
                <a:schemeClr val="dk2"/>
              </a:solidFill>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p:txBody>
      </p:sp>
      <p:pic>
        <p:nvPicPr>
          <p:cNvPr id="450" name="Google Shape;450;p34"/>
          <p:cNvPicPr preferRelativeResize="0"/>
          <p:nvPr/>
        </p:nvPicPr>
        <p:blipFill rotWithShape="1">
          <a:blip r:embed="rId4">
            <a:alphaModFix/>
          </a:blip>
          <a:srcRect b="0" l="0" r="20979" t="0"/>
          <a:stretch/>
        </p:blipFill>
        <p:spPr>
          <a:xfrm>
            <a:off x="2727575" y="1052975"/>
            <a:ext cx="6416427" cy="1666325"/>
          </a:xfrm>
          <a:prstGeom prst="rect">
            <a:avLst/>
          </a:prstGeom>
          <a:noFill/>
          <a:ln>
            <a:noFill/>
          </a:ln>
        </p:spPr>
      </p:pic>
      <p:pic>
        <p:nvPicPr>
          <p:cNvPr id="451" name="Google Shape;451;p34"/>
          <p:cNvPicPr preferRelativeResize="0"/>
          <p:nvPr/>
        </p:nvPicPr>
        <p:blipFill rotWithShape="1">
          <a:blip r:embed="rId5">
            <a:alphaModFix/>
          </a:blip>
          <a:srcRect b="10354" l="0" r="29829" t="0"/>
          <a:stretch/>
        </p:blipFill>
        <p:spPr>
          <a:xfrm>
            <a:off x="2727575" y="3385700"/>
            <a:ext cx="6416425" cy="1797200"/>
          </a:xfrm>
          <a:prstGeom prst="rect">
            <a:avLst/>
          </a:prstGeom>
          <a:noFill/>
          <a:ln>
            <a:noFill/>
          </a:ln>
        </p:spPr>
      </p:pic>
      <p:sp>
        <p:nvSpPr>
          <p:cNvPr id="452" name="Google Shape;452;p34"/>
          <p:cNvSpPr txBox="1"/>
          <p:nvPr>
            <p:ph idx="1" type="body"/>
          </p:nvPr>
        </p:nvSpPr>
        <p:spPr>
          <a:xfrm>
            <a:off x="2727575" y="2813500"/>
            <a:ext cx="64164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50">
                <a:solidFill>
                  <a:srgbClr val="0E0E0E"/>
                </a:solidFill>
                <a:latin typeface="Arial"/>
                <a:ea typeface="Arial"/>
                <a:cs typeface="Arial"/>
                <a:sym typeface="Arial"/>
              </a:rPr>
              <a:t>Now we apply the one hot encode to create dummies columns in order to prepare the data for the machine learning algorithms.</a:t>
            </a:r>
            <a:endParaRPr sz="1050">
              <a:solidFill>
                <a:srgbClr val="0E0E0E"/>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5"/>
          <p:cNvSpPr txBox="1"/>
          <p:nvPr>
            <p:ph type="title"/>
          </p:nvPr>
        </p:nvSpPr>
        <p:spPr>
          <a:xfrm>
            <a:off x="2661550" y="408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t>
            </a:r>
            <a:r>
              <a:rPr lang="en-GB"/>
              <a:t>redictive analysis methodology</a:t>
            </a:r>
            <a:endParaRPr/>
          </a:p>
        </p:txBody>
      </p:sp>
      <p:sp>
        <p:nvSpPr>
          <p:cNvPr id="458" name="Google Shape;458;p35"/>
          <p:cNvSpPr txBox="1"/>
          <p:nvPr>
            <p:ph idx="1" type="body"/>
          </p:nvPr>
        </p:nvSpPr>
        <p:spPr>
          <a:xfrm>
            <a:off x="2727575" y="1096150"/>
            <a:ext cx="5656200" cy="3384900"/>
          </a:xfrm>
          <a:prstGeom prst="rect">
            <a:avLst/>
          </a:prstGeom>
        </p:spPr>
        <p:txBody>
          <a:bodyPr anchorCtr="0" anchor="t" bIns="91425" lIns="91425" spcFirstLastPara="1" rIns="91425" wrap="square" tIns="91425">
            <a:normAutofit fontScale="77500" lnSpcReduction="10000"/>
          </a:bodyPr>
          <a:lstStyle/>
          <a:p>
            <a:pPr indent="0" lvl="0" marL="0" rtl="0" algn="l">
              <a:spcBef>
                <a:spcPts val="1200"/>
              </a:spcBef>
              <a:spcAft>
                <a:spcPts val="0"/>
              </a:spcAft>
              <a:buNone/>
            </a:pPr>
            <a:r>
              <a:rPr b="1" lang="en-GB" sz="1050">
                <a:solidFill>
                  <a:srgbClr val="0E0E0E"/>
                </a:solidFill>
                <a:latin typeface="Arial"/>
                <a:ea typeface="Arial"/>
                <a:cs typeface="Arial"/>
                <a:sym typeface="Arial"/>
              </a:rPr>
              <a:t>Objective</a:t>
            </a:r>
            <a:r>
              <a:rPr lang="en-GB" sz="1050">
                <a:solidFill>
                  <a:srgbClr val="0E0E0E"/>
                </a:solidFill>
                <a:latin typeface="Arial"/>
                <a:ea typeface="Arial"/>
                <a:cs typeface="Arial"/>
                <a:sym typeface="Arial"/>
              </a:rPr>
              <a:t>: To develop a machine learning model that predicts the success of Falcon 9 first-stage landings.</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Data Preparation:</a:t>
            </a:r>
            <a:r>
              <a:rPr lang="en-GB" sz="1050">
                <a:solidFill>
                  <a:srgbClr val="0E0E0E"/>
                </a:solidFill>
                <a:latin typeface="Arial"/>
                <a:ea typeface="Arial"/>
                <a:cs typeface="Arial"/>
                <a:sym typeface="Arial"/>
              </a:rPr>
              <a:t> Collected and cleaned SpaceX launch data, including features like flight number, payload mass, launch site, orbit type, and booster specifications.</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Feature Engineering:</a:t>
            </a:r>
            <a:r>
              <a:rPr lang="en-GB" sz="1050">
                <a:solidFill>
                  <a:srgbClr val="0E0E0E"/>
                </a:solidFill>
                <a:latin typeface="Arial"/>
                <a:ea typeface="Arial"/>
                <a:cs typeface="Arial"/>
                <a:sym typeface="Arial"/>
              </a:rPr>
              <a:t> Selected key features influencing landing outcomes, such as weather conditions, payload mass, and launch configurations, and transformed them into a suitable format for model training. Use One hot encoding.</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Data Standardization</a:t>
            </a:r>
            <a:r>
              <a:rPr lang="en-GB" sz="1050">
                <a:solidFill>
                  <a:srgbClr val="0E0E0E"/>
                </a:solidFill>
                <a:latin typeface="Arial"/>
                <a:ea typeface="Arial"/>
                <a:cs typeface="Arial"/>
                <a:sym typeface="Arial"/>
              </a:rPr>
              <a:t>: Standardized the dataset to ensure all features are on a comparable scale, improving model performance and convergence speed.</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Model Selection:</a:t>
            </a:r>
            <a:r>
              <a:rPr lang="en-GB" sz="1050">
                <a:solidFill>
                  <a:srgbClr val="0E0E0E"/>
                </a:solidFill>
                <a:latin typeface="Arial"/>
                <a:ea typeface="Arial"/>
                <a:cs typeface="Arial"/>
                <a:sym typeface="Arial"/>
              </a:rPr>
              <a:t> Evaluated various classification algorithms, including Logistic Regression, </a:t>
            </a:r>
            <a:r>
              <a:rPr lang="en-GB" sz="1050">
                <a:solidFill>
                  <a:srgbClr val="0E0E0E"/>
                </a:solidFill>
                <a:latin typeface="Arial"/>
                <a:ea typeface="Arial"/>
                <a:cs typeface="Arial"/>
                <a:sym typeface="Arial"/>
              </a:rPr>
              <a:t>Support</a:t>
            </a:r>
            <a:r>
              <a:rPr lang="en-GB" sz="1050">
                <a:solidFill>
                  <a:srgbClr val="0E0E0E"/>
                </a:solidFill>
                <a:latin typeface="Arial"/>
                <a:ea typeface="Arial"/>
                <a:cs typeface="Arial"/>
                <a:sym typeface="Arial"/>
              </a:rPr>
              <a:t> Vector Machine,  Decision Trees, and k nearest neighbors </a:t>
            </a:r>
            <a:r>
              <a:rPr lang="en-GB" sz="1050">
                <a:solidFill>
                  <a:srgbClr val="0E0E0E"/>
                </a:solidFill>
                <a:latin typeface="Arial"/>
                <a:ea typeface="Arial"/>
                <a:cs typeface="Arial"/>
                <a:sym typeface="Arial"/>
              </a:rPr>
              <a:t>KNN</a:t>
            </a:r>
            <a:r>
              <a:rPr lang="en-GB" sz="1050">
                <a:solidFill>
                  <a:srgbClr val="0E0E0E"/>
                </a:solidFill>
                <a:latin typeface="Arial"/>
                <a:ea typeface="Arial"/>
                <a:cs typeface="Arial"/>
                <a:sym typeface="Arial"/>
              </a:rPr>
              <a:t>, to find the most accurate predictor, using a GridSearchCV object to optimize hyperparameters for each model.</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Model Training and Evaluation: </a:t>
            </a:r>
            <a:r>
              <a:rPr lang="en-GB" sz="1050">
                <a:solidFill>
                  <a:srgbClr val="0E0E0E"/>
                </a:solidFill>
                <a:latin typeface="Arial"/>
                <a:ea typeface="Arial"/>
                <a:cs typeface="Arial"/>
                <a:sym typeface="Arial"/>
              </a:rPr>
              <a:t>Split the data into training and test sets, trained the models, and evaluated their performance using metrics like accuracy score and the confusion matrix to assess true vs. false predictions.</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Outcome:</a:t>
            </a:r>
            <a:r>
              <a:rPr lang="en-GB" sz="1050">
                <a:solidFill>
                  <a:srgbClr val="0E0E0E"/>
                </a:solidFill>
                <a:latin typeface="Arial"/>
                <a:ea typeface="Arial"/>
                <a:cs typeface="Arial"/>
                <a:sym typeface="Arial"/>
              </a:rPr>
              <a:t> Identified the two best-performing model for predicting landing success, providing actionable insights to optimize future SpaceX missions.</a:t>
            </a:r>
            <a:endParaRPr sz="1050">
              <a:solidFill>
                <a:srgbClr val="0E0E0E"/>
              </a:solidFill>
              <a:latin typeface="Arial"/>
              <a:ea typeface="Arial"/>
              <a:cs typeface="Arial"/>
              <a:sym typeface="Arial"/>
            </a:endParaRPr>
          </a:p>
          <a:p>
            <a:pPr indent="0" lvl="0" marL="0" rtl="0" algn="l">
              <a:spcBef>
                <a:spcPts val="1200"/>
              </a:spcBef>
              <a:spcAft>
                <a:spcPts val="1200"/>
              </a:spcAft>
              <a:buNone/>
            </a:pPr>
            <a:r>
              <a:t/>
            </a:r>
            <a:endParaRPr/>
          </a:p>
        </p:txBody>
      </p:sp>
      <p:pic>
        <p:nvPicPr>
          <p:cNvPr id="459" name="Google Shape;459;p35"/>
          <p:cNvPicPr preferRelativeResize="0"/>
          <p:nvPr/>
        </p:nvPicPr>
        <p:blipFill rotWithShape="1">
          <a:blip r:embed="rId3">
            <a:alphaModFix/>
          </a:blip>
          <a:srcRect b="9665" l="24766" r="24771" t="0"/>
          <a:stretch/>
        </p:blipFill>
        <p:spPr>
          <a:xfrm>
            <a:off x="0" y="0"/>
            <a:ext cx="2595500" cy="4646249"/>
          </a:xfrm>
          <a:prstGeom prst="rect">
            <a:avLst/>
          </a:prstGeom>
          <a:noFill/>
          <a:ln>
            <a:noFill/>
          </a:ln>
        </p:spPr>
      </p:pic>
      <p:sp>
        <p:nvSpPr>
          <p:cNvPr id="460" name="Google Shape;460;p35"/>
          <p:cNvSpPr txBox="1"/>
          <p:nvPr/>
        </p:nvSpPr>
        <p:spPr>
          <a:xfrm>
            <a:off x="0" y="4604975"/>
            <a:ext cx="280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Nunito"/>
                <a:ea typeface="Nunito"/>
                <a:cs typeface="Nunito"/>
                <a:sym typeface="Nunito"/>
              </a:rPr>
              <a:t>Image source: </a:t>
            </a:r>
            <a:r>
              <a:rPr i="1" lang="en-GB" sz="1000">
                <a:solidFill>
                  <a:schemeClr val="dk2"/>
                </a:solidFill>
              </a:rPr>
              <a:t>Image created by DALL-E, September 2024.</a:t>
            </a:r>
            <a:endParaRPr i="1" sz="1000">
              <a:solidFill>
                <a:schemeClr val="dk2"/>
              </a:solidFill>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6"/>
          <p:cNvSpPr txBox="1"/>
          <p:nvPr>
            <p:ph type="title"/>
          </p:nvPr>
        </p:nvSpPr>
        <p:spPr>
          <a:xfrm>
            <a:off x="1299300" y="218775"/>
            <a:ext cx="7030500" cy="8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rPr lang="en-GB">
                <a:solidFill>
                  <a:srgbClr val="999999"/>
                </a:solidFill>
              </a:rPr>
              <a:t>Getting (y) Class</a:t>
            </a:r>
            <a:endParaRPr>
              <a:solidFill>
                <a:srgbClr val="999999"/>
              </a:solidFill>
            </a:endParaRPr>
          </a:p>
        </p:txBody>
      </p:sp>
      <p:sp>
        <p:nvSpPr>
          <p:cNvPr id="466" name="Google Shape;466;p36"/>
          <p:cNvSpPr txBox="1"/>
          <p:nvPr>
            <p:ph idx="1" type="body"/>
          </p:nvPr>
        </p:nvSpPr>
        <p:spPr>
          <a:xfrm>
            <a:off x="5383250" y="1274313"/>
            <a:ext cx="3620400" cy="812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rgbClr val="0E0E0E"/>
                </a:solidFill>
                <a:latin typeface="Arial"/>
                <a:ea typeface="Arial"/>
                <a:cs typeface="Arial"/>
                <a:sym typeface="Arial"/>
              </a:rPr>
              <a:t>Fetching data ready from url1 in order to get the predicted class that we want to predict with the algorithms of ML.</a:t>
            </a:r>
            <a:endParaRPr sz="1400">
              <a:solidFill>
                <a:srgbClr val="0E0E0E"/>
              </a:solidFill>
              <a:latin typeface="Arial"/>
              <a:ea typeface="Arial"/>
              <a:cs typeface="Arial"/>
              <a:sym typeface="Arial"/>
            </a:endParaRPr>
          </a:p>
          <a:p>
            <a:pPr indent="0" lvl="0" marL="0" rtl="0" algn="l">
              <a:spcBef>
                <a:spcPts val="1200"/>
              </a:spcBef>
              <a:spcAft>
                <a:spcPts val="1200"/>
              </a:spcAft>
              <a:buNone/>
            </a:pPr>
            <a:r>
              <a:t/>
            </a:r>
            <a:endParaRPr sz="1400"/>
          </a:p>
        </p:txBody>
      </p:sp>
      <p:pic>
        <p:nvPicPr>
          <p:cNvPr id="467" name="Google Shape;467;p36"/>
          <p:cNvPicPr preferRelativeResize="0"/>
          <p:nvPr/>
        </p:nvPicPr>
        <p:blipFill>
          <a:blip r:embed="rId3">
            <a:alphaModFix/>
          </a:blip>
          <a:stretch>
            <a:fillRect/>
          </a:stretch>
        </p:blipFill>
        <p:spPr>
          <a:xfrm>
            <a:off x="127650" y="1152050"/>
            <a:ext cx="5201574" cy="3585551"/>
          </a:xfrm>
          <a:prstGeom prst="rect">
            <a:avLst/>
          </a:prstGeom>
          <a:noFill/>
          <a:ln>
            <a:noFill/>
          </a:ln>
        </p:spPr>
      </p:pic>
      <p:pic>
        <p:nvPicPr>
          <p:cNvPr id="468" name="Google Shape;468;p36"/>
          <p:cNvPicPr preferRelativeResize="0"/>
          <p:nvPr/>
        </p:nvPicPr>
        <p:blipFill rotWithShape="1">
          <a:blip r:embed="rId4">
            <a:alphaModFix/>
          </a:blip>
          <a:srcRect b="0" l="0" r="39529" t="0"/>
          <a:stretch/>
        </p:blipFill>
        <p:spPr>
          <a:xfrm>
            <a:off x="3474150" y="2214500"/>
            <a:ext cx="5529498" cy="1919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9"/>
          <p:cNvSpPr txBox="1"/>
          <p:nvPr>
            <p:ph type="title"/>
          </p:nvPr>
        </p:nvSpPr>
        <p:spPr>
          <a:xfrm>
            <a:off x="267805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Executive Summary</a:t>
            </a:r>
            <a:endParaRPr/>
          </a:p>
        </p:txBody>
      </p:sp>
      <p:sp>
        <p:nvSpPr>
          <p:cNvPr id="320" name="Google Shape;320;p19"/>
          <p:cNvSpPr txBox="1"/>
          <p:nvPr>
            <p:ph idx="1" type="body"/>
          </p:nvPr>
        </p:nvSpPr>
        <p:spPr>
          <a:xfrm>
            <a:off x="2727575" y="1507350"/>
            <a:ext cx="5656200" cy="313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50">
                <a:solidFill>
                  <a:srgbClr val="0E0E0E"/>
                </a:solidFill>
                <a:latin typeface="Arial"/>
                <a:ea typeface="Arial"/>
                <a:cs typeface="Arial"/>
                <a:sym typeface="Arial"/>
              </a:rPr>
              <a:t>SpaceX has revolutionized the commercial space industry with its cost-effective Falcon 9 rocket launches, made affordable by reusing the rocket’s first stage. To compete in this market, predicting whether the Falcon 9’s first stage will land successfully is crucial, as it directly impacts launch costs.</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0"/>
              </a:spcAft>
              <a:buNone/>
            </a:pPr>
            <a:r>
              <a:rPr lang="en-GB" sz="1050">
                <a:solidFill>
                  <a:srgbClr val="0E0E0E"/>
                </a:solidFill>
                <a:latin typeface="Arial"/>
                <a:ea typeface="Arial"/>
                <a:cs typeface="Arial"/>
                <a:sym typeface="Arial"/>
              </a:rPr>
              <a:t>This analysis adopts a data science approach to predict landing success. We collected and cleaned public data on Falcon 9 launches, performed exploratory data analysis (EDA) to identify key factors influencing landings, and developed predictive models using machine learning techniques. The resulting insights can guide new competitors like “Space Y” in strategic decision-making and cost optimization.</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1200"/>
              </a:spcAft>
              <a:buNone/>
            </a:pPr>
            <a:r>
              <a:t/>
            </a:r>
            <a:endParaRPr/>
          </a:p>
        </p:txBody>
      </p:sp>
      <p:pic>
        <p:nvPicPr>
          <p:cNvPr id="321" name="Google Shape;321;p19"/>
          <p:cNvPicPr preferRelativeResize="0"/>
          <p:nvPr/>
        </p:nvPicPr>
        <p:blipFill rotWithShape="1">
          <a:blip r:embed="rId3">
            <a:alphaModFix/>
          </a:blip>
          <a:srcRect b="-970" l="33099" r="29054" t="970"/>
          <a:stretch/>
        </p:blipFill>
        <p:spPr>
          <a:xfrm>
            <a:off x="0" y="0"/>
            <a:ext cx="2595502" cy="5143500"/>
          </a:xfrm>
          <a:prstGeom prst="rect">
            <a:avLst/>
          </a:prstGeom>
          <a:noFill/>
          <a:ln>
            <a:noFill/>
          </a:ln>
        </p:spPr>
      </p:pic>
      <p:sp>
        <p:nvSpPr>
          <p:cNvPr id="322" name="Google Shape;322;p19"/>
          <p:cNvSpPr txBox="1"/>
          <p:nvPr/>
        </p:nvSpPr>
        <p:spPr>
          <a:xfrm>
            <a:off x="51100" y="4547200"/>
            <a:ext cx="2493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dk2"/>
                </a:solidFill>
                <a:latin typeface="Nunito"/>
                <a:ea typeface="Nunito"/>
                <a:cs typeface="Nunito"/>
                <a:sym typeface="Nunito"/>
              </a:rPr>
              <a:t>Image source: https://media.wired.com/photos/59443cbf3cf71b16ba5b9e1d/master/w_2240,c_limit/Rocket-Art-531752474.jpg</a:t>
            </a:r>
            <a:endParaRPr sz="700">
              <a:solidFill>
                <a:schemeClr val="dk2"/>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7"/>
          <p:cNvSpPr txBox="1"/>
          <p:nvPr>
            <p:ph type="title"/>
          </p:nvPr>
        </p:nvSpPr>
        <p:spPr>
          <a:xfrm>
            <a:off x="1225000" y="1527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rPr lang="en-GB">
                <a:solidFill>
                  <a:srgbClr val="999999"/>
                </a:solidFill>
              </a:rPr>
              <a:t>Getting (X) Features</a:t>
            </a:r>
            <a:endParaRPr>
              <a:solidFill>
                <a:srgbClr val="999999"/>
              </a:solidFill>
            </a:endParaRPr>
          </a:p>
        </p:txBody>
      </p:sp>
      <p:sp>
        <p:nvSpPr>
          <p:cNvPr id="474" name="Google Shape;474;p37"/>
          <p:cNvSpPr txBox="1"/>
          <p:nvPr>
            <p:ph idx="1" type="body"/>
          </p:nvPr>
        </p:nvSpPr>
        <p:spPr>
          <a:xfrm>
            <a:off x="1225000" y="1030075"/>
            <a:ext cx="7364400" cy="42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rgbClr val="0E0E0E"/>
                </a:solidFill>
                <a:latin typeface="Arial"/>
                <a:ea typeface="Arial"/>
                <a:cs typeface="Arial"/>
                <a:sym typeface="Arial"/>
              </a:rPr>
              <a:t>Fetching data ready from url2 to get X or the features that will help us to predict the y class </a:t>
            </a:r>
            <a:endParaRPr sz="1400">
              <a:solidFill>
                <a:srgbClr val="0E0E0E"/>
              </a:solidFill>
              <a:latin typeface="Arial"/>
              <a:ea typeface="Arial"/>
              <a:cs typeface="Arial"/>
              <a:sym typeface="Arial"/>
            </a:endParaRPr>
          </a:p>
          <a:p>
            <a:pPr indent="0" lvl="0" marL="0" rtl="0" algn="l">
              <a:spcBef>
                <a:spcPts val="1200"/>
              </a:spcBef>
              <a:spcAft>
                <a:spcPts val="1200"/>
              </a:spcAft>
              <a:buNone/>
            </a:pPr>
            <a:r>
              <a:t/>
            </a:r>
            <a:endParaRPr sz="1400"/>
          </a:p>
        </p:txBody>
      </p:sp>
      <p:pic>
        <p:nvPicPr>
          <p:cNvPr id="475" name="Google Shape;475;p37"/>
          <p:cNvPicPr preferRelativeResize="0"/>
          <p:nvPr/>
        </p:nvPicPr>
        <p:blipFill>
          <a:blip r:embed="rId3">
            <a:alphaModFix/>
          </a:blip>
          <a:stretch>
            <a:fillRect/>
          </a:stretch>
        </p:blipFill>
        <p:spPr>
          <a:xfrm>
            <a:off x="152400" y="1405550"/>
            <a:ext cx="8839204" cy="304710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8"/>
          <p:cNvSpPr txBox="1"/>
          <p:nvPr>
            <p:ph type="title"/>
          </p:nvPr>
        </p:nvSpPr>
        <p:spPr>
          <a:xfrm>
            <a:off x="1258025" y="4252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rPr lang="en-GB">
                <a:solidFill>
                  <a:srgbClr val="999999"/>
                </a:solidFill>
              </a:rPr>
              <a:t>Data Standardization</a:t>
            </a:r>
            <a:endParaRPr>
              <a:solidFill>
                <a:srgbClr val="999999"/>
              </a:solidFill>
            </a:endParaRPr>
          </a:p>
        </p:txBody>
      </p:sp>
      <p:sp>
        <p:nvSpPr>
          <p:cNvPr id="481" name="Google Shape;481;p38"/>
          <p:cNvSpPr txBox="1"/>
          <p:nvPr>
            <p:ph idx="1" type="body"/>
          </p:nvPr>
        </p:nvSpPr>
        <p:spPr>
          <a:xfrm>
            <a:off x="6434550" y="2497425"/>
            <a:ext cx="2361300" cy="1306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rgbClr val="0E0E0E"/>
                </a:solidFill>
                <a:latin typeface="Arial"/>
                <a:ea typeface="Arial"/>
                <a:cs typeface="Arial"/>
                <a:sym typeface="Arial"/>
              </a:rPr>
              <a:t>Standardizing (</a:t>
            </a:r>
            <a:r>
              <a:rPr lang="en-GB" sz="1400">
                <a:solidFill>
                  <a:srgbClr val="0E0E0E"/>
                </a:solidFill>
                <a:latin typeface="Arial"/>
                <a:ea typeface="Arial"/>
                <a:cs typeface="Arial"/>
                <a:sym typeface="Arial"/>
              </a:rPr>
              <a:t>X) to prepare the data for using machine learning algorithms.</a:t>
            </a:r>
            <a:endParaRPr sz="1400">
              <a:solidFill>
                <a:srgbClr val="0E0E0E"/>
              </a:solidFill>
              <a:latin typeface="Arial"/>
              <a:ea typeface="Arial"/>
              <a:cs typeface="Arial"/>
              <a:sym typeface="Arial"/>
            </a:endParaRPr>
          </a:p>
          <a:p>
            <a:pPr indent="0" lvl="0" marL="0" rtl="0" algn="l">
              <a:spcBef>
                <a:spcPts val="1200"/>
              </a:spcBef>
              <a:spcAft>
                <a:spcPts val="1200"/>
              </a:spcAft>
              <a:buNone/>
            </a:pPr>
            <a:r>
              <a:t/>
            </a:r>
            <a:endParaRPr sz="1400"/>
          </a:p>
        </p:txBody>
      </p:sp>
      <p:pic>
        <p:nvPicPr>
          <p:cNvPr id="482" name="Google Shape;482;p38"/>
          <p:cNvPicPr preferRelativeResize="0"/>
          <p:nvPr/>
        </p:nvPicPr>
        <p:blipFill>
          <a:blip r:embed="rId3">
            <a:alphaModFix/>
          </a:blip>
          <a:stretch>
            <a:fillRect/>
          </a:stretch>
        </p:blipFill>
        <p:spPr>
          <a:xfrm>
            <a:off x="1349525" y="1757400"/>
            <a:ext cx="4924587" cy="3151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9"/>
          <p:cNvSpPr txBox="1"/>
          <p:nvPr>
            <p:ph type="title"/>
          </p:nvPr>
        </p:nvSpPr>
        <p:spPr>
          <a:xfrm>
            <a:off x="1258025" y="4252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rPr lang="en-GB">
                <a:solidFill>
                  <a:srgbClr val="999999"/>
                </a:solidFill>
              </a:rPr>
              <a:t>Splitting </a:t>
            </a:r>
            <a:r>
              <a:rPr lang="en-GB">
                <a:solidFill>
                  <a:srgbClr val="999999"/>
                </a:solidFill>
              </a:rPr>
              <a:t>Data</a:t>
            </a:r>
            <a:endParaRPr>
              <a:solidFill>
                <a:srgbClr val="999999"/>
              </a:solidFill>
            </a:endParaRPr>
          </a:p>
        </p:txBody>
      </p:sp>
      <p:sp>
        <p:nvSpPr>
          <p:cNvPr id="488" name="Google Shape;488;p39"/>
          <p:cNvSpPr txBox="1"/>
          <p:nvPr>
            <p:ph idx="1" type="body"/>
          </p:nvPr>
        </p:nvSpPr>
        <p:spPr>
          <a:xfrm>
            <a:off x="6442825" y="1477850"/>
            <a:ext cx="2361300" cy="3432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rgbClr val="0E0E0E"/>
                </a:solidFill>
                <a:latin typeface="Arial"/>
                <a:ea typeface="Arial"/>
                <a:cs typeface="Arial"/>
                <a:sym typeface="Arial"/>
              </a:rPr>
              <a:t>Using the function train_test_split to split the data X and Y into training and test data. Set the parameter test_size to  0.2 and random_state to 2. The training data and test data should be assigned to the variables.</a:t>
            </a:r>
            <a:endParaRPr sz="1400">
              <a:solidFill>
                <a:srgbClr val="0E0E0E"/>
              </a:solidFill>
              <a:latin typeface="Arial"/>
              <a:ea typeface="Arial"/>
              <a:cs typeface="Arial"/>
              <a:sym typeface="Arial"/>
            </a:endParaRPr>
          </a:p>
          <a:p>
            <a:pPr indent="-317500" lvl="0" marL="457200" rtl="0" algn="l">
              <a:spcBef>
                <a:spcPts val="1200"/>
              </a:spcBef>
              <a:spcAft>
                <a:spcPts val="0"/>
              </a:spcAft>
              <a:buClr>
                <a:srgbClr val="0E0E0E"/>
              </a:buClr>
              <a:buSzPts val="1400"/>
              <a:buFont typeface="Arial"/>
              <a:buChar char="●"/>
            </a:pPr>
            <a:r>
              <a:rPr lang="en-GB" sz="1400">
                <a:solidFill>
                  <a:srgbClr val="0E0E0E"/>
                </a:solidFill>
                <a:latin typeface="Arial"/>
                <a:ea typeface="Arial"/>
                <a:cs typeface="Arial"/>
                <a:sym typeface="Arial"/>
              </a:rPr>
              <a:t>80% data for Training 72 rows</a:t>
            </a:r>
            <a:endParaRPr sz="1400">
              <a:solidFill>
                <a:srgbClr val="0E0E0E"/>
              </a:solidFill>
              <a:latin typeface="Arial"/>
              <a:ea typeface="Arial"/>
              <a:cs typeface="Arial"/>
              <a:sym typeface="Arial"/>
            </a:endParaRPr>
          </a:p>
          <a:p>
            <a:pPr indent="-317500" lvl="0" marL="457200" rtl="0" algn="l">
              <a:spcBef>
                <a:spcPts val="0"/>
              </a:spcBef>
              <a:spcAft>
                <a:spcPts val="0"/>
              </a:spcAft>
              <a:buClr>
                <a:srgbClr val="0E0E0E"/>
              </a:buClr>
              <a:buSzPts val="1400"/>
              <a:buFont typeface="Arial"/>
              <a:buChar char="●"/>
            </a:pPr>
            <a:r>
              <a:rPr lang="en-GB" sz="1400">
                <a:solidFill>
                  <a:srgbClr val="0E0E0E"/>
                </a:solidFill>
                <a:latin typeface="Arial"/>
                <a:ea typeface="Arial"/>
                <a:cs typeface="Arial"/>
                <a:sym typeface="Arial"/>
              </a:rPr>
              <a:t>20% data for Testing 18 rows</a:t>
            </a:r>
            <a:endParaRPr sz="1400">
              <a:solidFill>
                <a:srgbClr val="0E0E0E"/>
              </a:solidFill>
              <a:latin typeface="Arial"/>
              <a:ea typeface="Arial"/>
              <a:cs typeface="Arial"/>
              <a:sym typeface="Arial"/>
            </a:endParaRPr>
          </a:p>
          <a:p>
            <a:pPr indent="0" lvl="0" marL="0" rtl="0" algn="l">
              <a:spcBef>
                <a:spcPts val="1200"/>
              </a:spcBef>
              <a:spcAft>
                <a:spcPts val="0"/>
              </a:spcAft>
              <a:buNone/>
            </a:pPr>
            <a:r>
              <a:t/>
            </a:r>
            <a:endParaRPr sz="1400">
              <a:solidFill>
                <a:srgbClr val="0E0E0E"/>
              </a:solidFill>
              <a:latin typeface="Arial"/>
              <a:ea typeface="Arial"/>
              <a:cs typeface="Arial"/>
              <a:sym typeface="Arial"/>
            </a:endParaRPr>
          </a:p>
          <a:p>
            <a:pPr indent="0" lvl="0" marL="0" rtl="0" algn="l">
              <a:spcBef>
                <a:spcPts val="1200"/>
              </a:spcBef>
              <a:spcAft>
                <a:spcPts val="0"/>
              </a:spcAft>
              <a:buNone/>
            </a:pPr>
            <a:r>
              <a:t/>
            </a:r>
            <a:endParaRPr sz="1400">
              <a:solidFill>
                <a:srgbClr val="0E0E0E"/>
              </a:solidFill>
              <a:latin typeface="Arial"/>
              <a:ea typeface="Arial"/>
              <a:cs typeface="Arial"/>
              <a:sym typeface="Arial"/>
            </a:endParaRPr>
          </a:p>
          <a:p>
            <a:pPr indent="0" lvl="0" marL="0" rtl="0" algn="l">
              <a:spcBef>
                <a:spcPts val="1200"/>
              </a:spcBef>
              <a:spcAft>
                <a:spcPts val="1200"/>
              </a:spcAft>
              <a:buNone/>
            </a:pPr>
            <a:r>
              <a:t/>
            </a:r>
            <a:endParaRPr sz="1400"/>
          </a:p>
        </p:txBody>
      </p:sp>
      <p:pic>
        <p:nvPicPr>
          <p:cNvPr id="489" name="Google Shape;489;p39"/>
          <p:cNvPicPr preferRelativeResize="0"/>
          <p:nvPr/>
        </p:nvPicPr>
        <p:blipFill>
          <a:blip r:embed="rId3">
            <a:alphaModFix/>
          </a:blip>
          <a:stretch>
            <a:fillRect/>
          </a:stretch>
        </p:blipFill>
        <p:spPr>
          <a:xfrm>
            <a:off x="255275" y="1576900"/>
            <a:ext cx="6129751" cy="3160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0"/>
          <p:cNvSpPr txBox="1"/>
          <p:nvPr>
            <p:ph type="title"/>
          </p:nvPr>
        </p:nvSpPr>
        <p:spPr>
          <a:xfrm>
            <a:off x="1258025" y="6233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rPr lang="en-GB" sz="2133">
                <a:solidFill>
                  <a:srgbClr val="999999"/>
                </a:solidFill>
              </a:rPr>
              <a:t>Using GridSearchCV to fine-tune hyperparameters for each model, ensuring optimal performance.</a:t>
            </a:r>
            <a:endParaRPr sz="2133">
              <a:solidFill>
                <a:srgbClr val="999999"/>
              </a:solidFill>
            </a:endParaRPr>
          </a:p>
        </p:txBody>
      </p:sp>
      <p:sp>
        <p:nvSpPr>
          <p:cNvPr id="495" name="Google Shape;495;p40"/>
          <p:cNvSpPr txBox="1"/>
          <p:nvPr>
            <p:ph idx="1" type="body"/>
          </p:nvPr>
        </p:nvSpPr>
        <p:spPr>
          <a:xfrm>
            <a:off x="3363300" y="1927450"/>
            <a:ext cx="3789600" cy="24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E0E0E"/>
                </a:solidFill>
                <a:latin typeface="Arial"/>
                <a:ea typeface="Arial"/>
                <a:cs typeface="Arial"/>
                <a:sym typeface="Arial"/>
              </a:rPr>
              <a:t>GridSearchCV is used to optimize the hyperparameters of machine learning models to achieve the best possible performance.</a:t>
            </a:r>
            <a:endParaRPr sz="1400">
              <a:solidFill>
                <a:srgbClr val="0E0E0E"/>
              </a:solidFill>
              <a:latin typeface="Arial"/>
              <a:ea typeface="Arial"/>
              <a:cs typeface="Arial"/>
              <a:sym typeface="Arial"/>
            </a:endParaRPr>
          </a:p>
          <a:p>
            <a:pPr indent="0" lvl="0" marL="0" rtl="0" algn="l">
              <a:spcBef>
                <a:spcPts val="1200"/>
              </a:spcBef>
              <a:spcAft>
                <a:spcPts val="1200"/>
              </a:spcAft>
              <a:buNone/>
            </a:pPr>
            <a:r>
              <a:rPr lang="en-GB" sz="1400">
                <a:solidFill>
                  <a:srgbClr val="0E0E0E"/>
                </a:solidFill>
                <a:latin typeface="Arial"/>
                <a:ea typeface="Arial"/>
                <a:cs typeface="Arial"/>
                <a:sym typeface="Arial"/>
              </a:rPr>
              <a:t>This object will be runned for these algorithms: Logistic Regression, Support Vector Machine,  Decision Trees, and k nearest neighbors KNN</a:t>
            </a:r>
            <a:endParaRPr sz="1400">
              <a:solidFill>
                <a:srgbClr val="0E0E0E"/>
              </a:solidFill>
              <a:latin typeface="Arial"/>
              <a:ea typeface="Arial"/>
              <a:cs typeface="Arial"/>
              <a:sym typeface="Arial"/>
            </a:endParaRPr>
          </a:p>
        </p:txBody>
      </p:sp>
      <p:pic>
        <p:nvPicPr>
          <p:cNvPr id="496" name="Google Shape;496;p40"/>
          <p:cNvPicPr preferRelativeResize="0"/>
          <p:nvPr/>
        </p:nvPicPr>
        <p:blipFill>
          <a:blip r:embed="rId3">
            <a:alphaModFix/>
          </a:blip>
          <a:stretch>
            <a:fillRect/>
          </a:stretch>
        </p:blipFill>
        <p:spPr>
          <a:xfrm>
            <a:off x="0" y="1927450"/>
            <a:ext cx="3216051" cy="32160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1"/>
          <p:cNvSpPr txBox="1"/>
          <p:nvPr>
            <p:ph type="title"/>
          </p:nvPr>
        </p:nvSpPr>
        <p:spPr>
          <a:xfrm>
            <a:off x="1241500" y="53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Logistic Regression</a:t>
            </a:r>
            <a:endParaRPr/>
          </a:p>
          <a:p>
            <a:pPr indent="0" lvl="0" marL="0" rtl="0" algn="l">
              <a:spcBef>
                <a:spcPts val="0"/>
              </a:spcBef>
              <a:spcAft>
                <a:spcPts val="0"/>
              </a:spcAft>
              <a:buNone/>
            </a:pPr>
            <a:r>
              <a:rPr lang="en-GB" sz="2133">
                <a:solidFill>
                  <a:srgbClr val="999999"/>
                </a:solidFill>
              </a:rPr>
              <a:t>Using GridSearchCV </a:t>
            </a:r>
            <a:endParaRPr sz="2133">
              <a:solidFill>
                <a:srgbClr val="999999"/>
              </a:solidFill>
            </a:endParaRPr>
          </a:p>
        </p:txBody>
      </p:sp>
      <p:pic>
        <p:nvPicPr>
          <p:cNvPr id="502" name="Google Shape;502;p41"/>
          <p:cNvPicPr preferRelativeResize="0"/>
          <p:nvPr/>
        </p:nvPicPr>
        <p:blipFill>
          <a:blip r:embed="rId3">
            <a:alphaModFix/>
          </a:blip>
          <a:stretch>
            <a:fillRect/>
          </a:stretch>
        </p:blipFill>
        <p:spPr>
          <a:xfrm>
            <a:off x="0" y="911467"/>
            <a:ext cx="9144000" cy="3238117"/>
          </a:xfrm>
          <a:prstGeom prst="rect">
            <a:avLst/>
          </a:prstGeom>
          <a:noFill/>
          <a:ln>
            <a:noFill/>
          </a:ln>
        </p:spPr>
      </p:pic>
      <p:sp>
        <p:nvSpPr>
          <p:cNvPr id="503" name="Google Shape;503;p41"/>
          <p:cNvSpPr txBox="1"/>
          <p:nvPr>
            <p:ph idx="1" type="body"/>
          </p:nvPr>
        </p:nvSpPr>
        <p:spPr>
          <a:xfrm>
            <a:off x="5518150" y="2274175"/>
            <a:ext cx="31884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lt1"/>
                </a:solidFill>
                <a:latin typeface="Arial"/>
                <a:ea typeface="Arial"/>
                <a:cs typeface="Arial"/>
                <a:sym typeface="Arial"/>
              </a:rPr>
              <a:t>After run </a:t>
            </a:r>
            <a:r>
              <a:rPr lang="en-GB" sz="1400">
                <a:solidFill>
                  <a:schemeClr val="lt1"/>
                </a:solidFill>
                <a:latin typeface="Arial"/>
                <a:ea typeface="Arial"/>
                <a:cs typeface="Arial"/>
                <a:sym typeface="Arial"/>
              </a:rPr>
              <a:t>GridSearchCV we get the best parameters for LR in the variable </a:t>
            </a:r>
            <a:r>
              <a:rPr b="1" lang="en-GB" sz="1400">
                <a:solidFill>
                  <a:srgbClr val="9CDCFE"/>
                </a:solidFill>
                <a:highlight>
                  <a:srgbClr val="1E1E1E"/>
                </a:highlight>
                <a:latin typeface="Courier New"/>
                <a:ea typeface="Courier New"/>
                <a:cs typeface="Courier New"/>
                <a:sym typeface="Courier New"/>
              </a:rPr>
              <a:t>logreg_cv</a:t>
            </a:r>
            <a:r>
              <a:rPr b="1" lang="en-GB" sz="1400">
                <a:solidFill>
                  <a:srgbClr val="D4D4D4"/>
                </a:solidFill>
                <a:highlight>
                  <a:srgbClr val="1E1E1E"/>
                </a:highlight>
                <a:latin typeface="Courier New"/>
                <a:ea typeface="Courier New"/>
                <a:cs typeface="Courier New"/>
                <a:sym typeface="Courier New"/>
              </a:rPr>
              <a:t>.</a:t>
            </a:r>
            <a:r>
              <a:rPr b="1" lang="en-GB" sz="1400">
                <a:solidFill>
                  <a:srgbClr val="9CDCFE"/>
                </a:solidFill>
                <a:highlight>
                  <a:srgbClr val="1E1E1E"/>
                </a:highlight>
                <a:latin typeface="Courier New"/>
                <a:ea typeface="Courier New"/>
                <a:cs typeface="Courier New"/>
                <a:sym typeface="Courier New"/>
              </a:rPr>
              <a:t>best_params_</a:t>
            </a:r>
            <a:endParaRPr b="1" sz="1400">
              <a:solidFill>
                <a:srgbClr val="9CDCFE"/>
              </a:solidFill>
              <a:highlight>
                <a:srgbClr val="1E1E1E"/>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pic>
        <p:nvPicPr>
          <p:cNvPr id="504" name="Google Shape;504;p41"/>
          <p:cNvPicPr preferRelativeResize="0"/>
          <p:nvPr/>
        </p:nvPicPr>
        <p:blipFill rotWithShape="1">
          <a:blip r:embed="rId4">
            <a:alphaModFix/>
          </a:blip>
          <a:srcRect b="0" l="0" r="39360" t="0"/>
          <a:stretch/>
        </p:blipFill>
        <p:spPr>
          <a:xfrm>
            <a:off x="4428320" y="3375250"/>
            <a:ext cx="4672927" cy="1685675"/>
          </a:xfrm>
          <a:prstGeom prst="rect">
            <a:avLst/>
          </a:prstGeom>
          <a:noFill/>
          <a:ln>
            <a:noFill/>
          </a:ln>
        </p:spPr>
      </p:pic>
      <p:sp>
        <p:nvSpPr>
          <p:cNvPr id="505" name="Google Shape;505;p41"/>
          <p:cNvSpPr/>
          <p:nvPr/>
        </p:nvSpPr>
        <p:spPr>
          <a:xfrm>
            <a:off x="6789525" y="3135400"/>
            <a:ext cx="396300" cy="1287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2"/>
          <p:cNvSpPr txBox="1"/>
          <p:nvPr>
            <p:ph type="title"/>
          </p:nvPr>
        </p:nvSpPr>
        <p:spPr>
          <a:xfrm>
            <a:off x="1134150" y="4785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Logistic Regression</a:t>
            </a:r>
            <a:endParaRPr/>
          </a:p>
          <a:p>
            <a:pPr indent="0" lvl="0" marL="0" rtl="0" algn="l">
              <a:spcBef>
                <a:spcPts val="0"/>
              </a:spcBef>
              <a:spcAft>
                <a:spcPts val="0"/>
              </a:spcAft>
              <a:buNone/>
            </a:pPr>
            <a:r>
              <a:rPr lang="en-GB" sz="2033">
                <a:solidFill>
                  <a:srgbClr val="999999"/>
                </a:solidFill>
              </a:rPr>
              <a:t>Accuracy and Confusion matrix</a:t>
            </a:r>
            <a:endParaRPr sz="2033">
              <a:solidFill>
                <a:srgbClr val="999999"/>
              </a:solidFill>
            </a:endParaRPr>
          </a:p>
        </p:txBody>
      </p:sp>
      <p:pic>
        <p:nvPicPr>
          <p:cNvPr id="511" name="Google Shape;511;p42"/>
          <p:cNvPicPr preferRelativeResize="0"/>
          <p:nvPr/>
        </p:nvPicPr>
        <p:blipFill>
          <a:blip r:embed="rId3">
            <a:alphaModFix/>
          </a:blip>
          <a:stretch>
            <a:fillRect/>
          </a:stretch>
        </p:blipFill>
        <p:spPr>
          <a:xfrm>
            <a:off x="143450" y="1411750"/>
            <a:ext cx="4123519" cy="3397600"/>
          </a:xfrm>
          <a:prstGeom prst="rect">
            <a:avLst/>
          </a:prstGeom>
          <a:noFill/>
          <a:ln>
            <a:noFill/>
          </a:ln>
        </p:spPr>
      </p:pic>
      <p:pic>
        <p:nvPicPr>
          <p:cNvPr id="512" name="Google Shape;512;p42"/>
          <p:cNvPicPr preferRelativeResize="0"/>
          <p:nvPr/>
        </p:nvPicPr>
        <p:blipFill rotWithShape="1">
          <a:blip r:embed="rId4">
            <a:alphaModFix/>
          </a:blip>
          <a:srcRect b="0" l="0" r="41894" t="0"/>
          <a:stretch/>
        </p:blipFill>
        <p:spPr>
          <a:xfrm>
            <a:off x="5271000" y="658600"/>
            <a:ext cx="3873000" cy="4484899"/>
          </a:xfrm>
          <a:prstGeom prst="rect">
            <a:avLst/>
          </a:prstGeom>
          <a:noFill/>
          <a:ln>
            <a:noFill/>
          </a:ln>
        </p:spPr>
      </p:pic>
      <p:sp>
        <p:nvSpPr>
          <p:cNvPr id="513" name="Google Shape;513;p42"/>
          <p:cNvSpPr/>
          <p:nvPr/>
        </p:nvSpPr>
        <p:spPr>
          <a:xfrm>
            <a:off x="2801875" y="1641050"/>
            <a:ext cx="2567700" cy="2154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14" name="Google Shape;514;p42"/>
          <p:cNvSpPr txBox="1"/>
          <p:nvPr>
            <p:ph idx="1" type="body"/>
          </p:nvPr>
        </p:nvSpPr>
        <p:spPr>
          <a:xfrm>
            <a:off x="2892625" y="1772450"/>
            <a:ext cx="2386200" cy="18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chemeClr val="lt1"/>
                </a:solidFill>
                <a:latin typeface="Arial"/>
                <a:ea typeface="Arial"/>
                <a:cs typeface="Arial"/>
                <a:sym typeface="Arial"/>
              </a:rPr>
              <a:t>With the best parameters</a:t>
            </a:r>
            <a:r>
              <a:rPr lang="en-GB" sz="1100">
                <a:solidFill>
                  <a:schemeClr val="lt1"/>
                </a:solidFill>
                <a:latin typeface="Arial"/>
                <a:ea typeface="Arial"/>
                <a:cs typeface="Arial"/>
                <a:sym typeface="Arial"/>
              </a:rPr>
              <a:t>: </a:t>
            </a:r>
            <a:r>
              <a:rPr b="1" lang="en-GB" sz="1100">
                <a:solidFill>
                  <a:srgbClr val="9CDCFE"/>
                </a:solidFill>
                <a:highlight>
                  <a:srgbClr val="1E1E1E"/>
                </a:highlight>
                <a:latin typeface="Courier New"/>
                <a:ea typeface="Courier New"/>
                <a:cs typeface="Courier New"/>
                <a:sym typeface="Courier New"/>
              </a:rPr>
              <a:t>logreg</a:t>
            </a:r>
            <a:r>
              <a:rPr b="1" lang="en-GB" sz="1100">
                <a:solidFill>
                  <a:srgbClr val="9CDCFE"/>
                </a:solidFill>
                <a:highlight>
                  <a:srgbClr val="1E1E1E"/>
                </a:highlight>
                <a:latin typeface="Courier New"/>
                <a:ea typeface="Courier New"/>
                <a:cs typeface="Courier New"/>
                <a:sym typeface="Courier New"/>
              </a:rPr>
              <a:t>_cv</a:t>
            </a:r>
            <a:r>
              <a:rPr b="1" lang="en-GB" sz="1100">
                <a:solidFill>
                  <a:srgbClr val="D4D4D4"/>
                </a:solidFill>
                <a:highlight>
                  <a:srgbClr val="1E1E1E"/>
                </a:highlight>
                <a:latin typeface="Courier New"/>
                <a:ea typeface="Courier New"/>
                <a:cs typeface="Courier New"/>
                <a:sym typeface="Courier New"/>
              </a:rPr>
              <a:t>.</a:t>
            </a:r>
            <a:r>
              <a:rPr b="1" lang="en-GB" sz="1100">
                <a:solidFill>
                  <a:srgbClr val="9CDCFE"/>
                </a:solidFill>
                <a:highlight>
                  <a:srgbClr val="1E1E1E"/>
                </a:highlight>
                <a:latin typeface="Courier New"/>
                <a:ea typeface="Courier New"/>
                <a:cs typeface="Courier New"/>
                <a:sym typeface="Courier New"/>
              </a:rPr>
              <a:t>best_params_</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lang="en-GB" sz="1100">
                <a:solidFill>
                  <a:schemeClr val="lt1"/>
                </a:solidFill>
                <a:latin typeface="Arial"/>
                <a:ea typeface="Arial"/>
                <a:cs typeface="Arial"/>
                <a:sym typeface="Arial"/>
              </a:rPr>
              <a:t> we set the model up and now we can train it with  the train set. Then we can predict using the test set to get the accuracy of the model:</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b="1" lang="en-GB" sz="1100">
                <a:solidFill>
                  <a:schemeClr val="lt1"/>
                </a:solidFill>
                <a:highlight>
                  <a:srgbClr val="38761D"/>
                </a:highlight>
                <a:latin typeface="Arial"/>
                <a:ea typeface="Arial"/>
                <a:cs typeface="Arial"/>
                <a:sym typeface="Arial"/>
              </a:rPr>
              <a:t>Accuracy: </a:t>
            </a:r>
            <a:r>
              <a:rPr lang="en-GB" sz="1100">
                <a:solidFill>
                  <a:schemeClr val="lt1"/>
                </a:solidFill>
                <a:highlight>
                  <a:srgbClr val="38761D"/>
                </a:highlight>
                <a:latin typeface="Arial"/>
                <a:ea typeface="Arial"/>
                <a:cs typeface="Arial"/>
                <a:sym typeface="Arial"/>
              </a:rPr>
              <a:t>83</a:t>
            </a:r>
            <a:r>
              <a:rPr lang="en-GB" sz="1100">
                <a:solidFill>
                  <a:schemeClr val="lt1"/>
                </a:solidFill>
                <a:highlight>
                  <a:srgbClr val="38761D"/>
                </a:highlight>
                <a:latin typeface="Arial"/>
                <a:ea typeface="Arial"/>
                <a:cs typeface="Arial"/>
                <a:sym typeface="Arial"/>
              </a:rPr>
              <a:t>%</a:t>
            </a:r>
            <a:r>
              <a:rPr b="1" lang="en-GB" sz="1100">
                <a:solidFill>
                  <a:srgbClr val="9CDCFE"/>
                </a:solidFill>
                <a:highlight>
                  <a:srgbClr val="38761D"/>
                </a:highlight>
                <a:latin typeface="Courier New"/>
                <a:ea typeface="Courier New"/>
                <a:cs typeface="Courier New"/>
                <a:sym typeface="Courier New"/>
              </a:rPr>
              <a:t>_</a:t>
            </a:r>
            <a:endParaRPr b="1" sz="1100">
              <a:solidFill>
                <a:srgbClr val="9CDCFE"/>
              </a:solidFill>
              <a:highlight>
                <a:srgbClr val="38761D"/>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3"/>
          <p:cNvSpPr txBox="1"/>
          <p:nvPr>
            <p:ph type="title"/>
          </p:nvPr>
        </p:nvSpPr>
        <p:spPr>
          <a:xfrm>
            <a:off x="1241500" y="53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Support Vector Machine</a:t>
            </a:r>
            <a:endParaRPr/>
          </a:p>
          <a:p>
            <a:pPr indent="0" lvl="0" marL="0" rtl="0" algn="l">
              <a:spcBef>
                <a:spcPts val="0"/>
              </a:spcBef>
              <a:spcAft>
                <a:spcPts val="0"/>
              </a:spcAft>
              <a:buNone/>
            </a:pPr>
            <a:r>
              <a:rPr lang="en-GB" sz="2133">
                <a:solidFill>
                  <a:srgbClr val="999999"/>
                </a:solidFill>
              </a:rPr>
              <a:t>Using GridSearchCV </a:t>
            </a:r>
            <a:endParaRPr sz="2133">
              <a:solidFill>
                <a:srgbClr val="999999"/>
              </a:solidFill>
            </a:endParaRPr>
          </a:p>
        </p:txBody>
      </p:sp>
      <p:sp>
        <p:nvSpPr>
          <p:cNvPr id="520" name="Google Shape;520;p43"/>
          <p:cNvSpPr txBox="1"/>
          <p:nvPr>
            <p:ph idx="1" type="body"/>
          </p:nvPr>
        </p:nvSpPr>
        <p:spPr>
          <a:xfrm>
            <a:off x="5650250" y="2857525"/>
            <a:ext cx="3188400" cy="13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Arial"/>
                <a:ea typeface="Arial"/>
                <a:cs typeface="Arial"/>
                <a:sym typeface="Arial"/>
              </a:rPr>
              <a:t>After run GridSearchCV we get the best parameters for SVM in the variable </a:t>
            </a:r>
            <a:r>
              <a:rPr b="1" lang="en-GB" sz="1400">
                <a:solidFill>
                  <a:srgbClr val="9CDCFE"/>
                </a:solidFill>
                <a:highlight>
                  <a:srgbClr val="1E1E1E"/>
                </a:highlight>
                <a:latin typeface="Courier New"/>
                <a:ea typeface="Courier New"/>
                <a:cs typeface="Courier New"/>
                <a:sym typeface="Courier New"/>
              </a:rPr>
              <a:t>svm</a:t>
            </a:r>
            <a:r>
              <a:rPr b="1" lang="en-GB" sz="1400">
                <a:solidFill>
                  <a:srgbClr val="9CDCFE"/>
                </a:solidFill>
                <a:highlight>
                  <a:srgbClr val="1E1E1E"/>
                </a:highlight>
                <a:latin typeface="Courier New"/>
                <a:ea typeface="Courier New"/>
                <a:cs typeface="Courier New"/>
                <a:sym typeface="Courier New"/>
              </a:rPr>
              <a:t>_cv</a:t>
            </a:r>
            <a:r>
              <a:rPr b="1" lang="en-GB" sz="1400">
                <a:solidFill>
                  <a:srgbClr val="D4D4D4"/>
                </a:solidFill>
                <a:highlight>
                  <a:srgbClr val="1E1E1E"/>
                </a:highlight>
                <a:latin typeface="Courier New"/>
                <a:ea typeface="Courier New"/>
                <a:cs typeface="Courier New"/>
                <a:sym typeface="Courier New"/>
              </a:rPr>
              <a:t>.</a:t>
            </a:r>
            <a:r>
              <a:rPr b="1" lang="en-GB" sz="1400">
                <a:solidFill>
                  <a:srgbClr val="9CDCFE"/>
                </a:solidFill>
                <a:highlight>
                  <a:srgbClr val="1E1E1E"/>
                </a:highlight>
                <a:latin typeface="Courier New"/>
                <a:ea typeface="Courier New"/>
                <a:cs typeface="Courier New"/>
                <a:sym typeface="Courier New"/>
              </a:rPr>
              <a:t>best_params_</a:t>
            </a:r>
            <a:endParaRPr b="1" sz="1400">
              <a:solidFill>
                <a:srgbClr val="9CDCFE"/>
              </a:solidFill>
              <a:highlight>
                <a:srgbClr val="1E1E1E"/>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pic>
        <p:nvPicPr>
          <p:cNvPr id="521" name="Google Shape;521;p43"/>
          <p:cNvPicPr preferRelativeResize="0"/>
          <p:nvPr/>
        </p:nvPicPr>
        <p:blipFill>
          <a:blip r:embed="rId3">
            <a:alphaModFix/>
          </a:blip>
          <a:stretch>
            <a:fillRect/>
          </a:stretch>
        </p:blipFill>
        <p:spPr>
          <a:xfrm>
            <a:off x="1241500" y="955213"/>
            <a:ext cx="4123521" cy="3637225"/>
          </a:xfrm>
          <a:prstGeom prst="rect">
            <a:avLst/>
          </a:prstGeom>
          <a:noFill/>
          <a:ln>
            <a:noFill/>
          </a:ln>
        </p:spPr>
      </p:pic>
      <p:sp>
        <p:nvSpPr>
          <p:cNvPr id="522" name="Google Shape;522;p43"/>
          <p:cNvSpPr/>
          <p:nvPr/>
        </p:nvSpPr>
        <p:spPr>
          <a:xfrm rot="4599462">
            <a:off x="4781846" y="3283039"/>
            <a:ext cx="396502" cy="1117824"/>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4"/>
          <p:cNvSpPr txBox="1"/>
          <p:nvPr>
            <p:ph type="title"/>
          </p:nvPr>
        </p:nvSpPr>
        <p:spPr>
          <a:xfrm>
            <a:off x="1134150" y="4785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Support</a:t>
            </a:r>
            <a:r>
              <a:rPr lang="en-GB"/>
              <a:t> Vector Machine</a:t>
            </a:r>
            <a:endParaRPr/>
          </a:p>
          <a:p>
            <a:pPr indent="0" lvl="0" marL="0" rtl="0" algn="l">
              <a:spcBef>
                <a:spcPts val="0"/>
              </a:spcBef>
              <a:spcAft>
                <a:spcPts val="0"/>
              </a:spcAft>
              <a:buNone/>
            </a:pPr>
            <a:r>
              <a:rPr lang="en-GB" sz="2033">
                <a:solidFill>
                  <a:srgbClr val="999999"/>
                </a:solidFill>
              </a:rPr>
              <a:t>Accuracy and Confusion matrix</a:t>
            </a:r>
            <a:endParaRPr sz="2033">
              <a:solidFill>
                <a:srgbClr val="999999"/>
              </a:solidFill>
            </a:endParaRPr>
          </a:p>
        </p:txBody>
      </p:sp>
      <p:pic>
        <p:nvPicPr>
          <p:cNvPr id="528" name="Google Shape;528;p44"/>
          <p:cNvPicPr preferRelativeResize="0"/>
          <p:nvPr/>
        </p:nvPicPr>
        <p:blipFill rotWithShape="1">
          <a:blip r:embed="rId3">
            <a:alphaModFix/>
          </a:blip>
          <a:srcRect b="0" l="1559" r="1559" t="0"/>
          <a:stretch/>
        </p:blipFill>
        <p:spPr>
          <a:xfrm>
            <a:off x="143450" y="1411750"/>
            <a:ext cx="4123518" cy="3397600"/>
          </a:xfrm>
          <a:prstGeom prst="rect">
            <a:avLst/>
          </a:prstGeom>
          <a:noFill/>
          <a:ln>
            <a:noFill/>
          </a:ln>
        </p:spPr>
      </p:pic>
      <p:pic>
        <p:nvPicPr>
          <p:cNvPr id="529" name="Google Shape;529;p44"/>
          <p:cNvPicPr preferRelativeResize="0"/>
          <p:nvPr/>
        </p:nvPicPr>
        <p:blipFill rotWithShape="1">
          <a:blip r:embed="rId4">
            <a:alphaModFix/>
          </a:blip>
          <a:srcRect b="0" l="12383" r="12383" t="0"/>
          <a:stretch/>
        </p:blipFill>
        <p:spPr>
          <a:xfrm>
            <a:off x="5271000" y="1017350"/>
            <a:ext cx="3563200" cy="4126149"/>
          </a:xfrm>
          <a:prstGeom prst="rect">
            <a:avLst/>
          </a:prstGeom>
          <a:noFill/>
          <a:ln>
            <a:noFill/>
          </a:ln>
        </p:spPr>
      </p:pic>
      <p:sp>
        <p:nvSpPr>
          <p:cNvPr id="530" name="Google Shape;530;p44"/>
          <p:cNvSpPr/>
          <p:nvPr/>
        </p:nvSpPr>
        <p:spPr>
          <a:xfrm>
            <a:off x="2801875" y="1641050"/>
            <a:ext cx="2567700" cy="25266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31" name="Google Shape;531;p44"/>
          <p:cNvSpPr txBox="1"/>
          <p:nvPr>
            <p:ph idx="1" type="body"/>
          </p:nvPr>
        </p:nvSpPr>
        <p:spPr>
          <a:xfrm>
            <a:off x="2892625" y="1772450"/>
            <a:ext cx="2386200" cy="22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chemeClr val="lt1"/>
                </a:solidFill>
                <a:latin typeface="Arial"/>
                <a:ea typeface="Arial"/>
                <a:cs typeface="Arial"/>
                <a:sym typeface="Arial"/>
              </a:rPr>
              <a:t>With the best parameters: </a:t>
            </a:r>
            <a:r>
              <a:rPr b="1" lang="en-GB" sz="1100">
                <a:solidFill>
                  <a:srgbClr val="9CDCFE"/>
                </a:solidFill>
                <a:highlight>
                  <a:srgbClr val="1E1E1E"/>
                </a:highlight>
                <a:latin typeface="Courier New"/>
                <a:ea typeface="Courier New"/>
                <a:cs typeface="Courier New"/>
                <a:sym typeface="Courier New"/>
              </a:rPr>
              <a:t>svm</a:t>
            </a:r>
            <a:r>
              <a:rPr b="1" lang="en-GB" sz="1100">
                <a:solidFill>
                  <a:srgbClr val="9CDCFE"/>
                </a:solidFill>
                <a:highlight>
                  <a:srgbClr val="1E1E1E"/>
                </a:highlight>
                <a:latin typeface="Courier New"/>
                <a:ea typeface="Courier New"/>
                <a:cs typeface="Courier New"/>
                <a:sym typeface="Courier New"/>
              </a:rPr>
              <a:t>_cv</a:t>
            </a:r>
            <a:r>
              <a:rPr b="1" lang="en-GB" sz="1100">
                <a:solidFill>
                  <a:srgbClr val="D4D4D4"/>
                </a:solidFill>
                <a:highlight>
                  <a:srgbClr val="1E1E1E"/>
                </a:highlight>
                <a:latin typeface="Courier New"/>
                <a:ea typeface="Courier New"/>
                <a:cs typeface="Courier New"/>
                <a:sym typeface="Courier New"/>
              </a:rPr>
              <a:t>.</a:t>
            </a:r>
            <a:r>
              <a:rPr b="1" lang="en-GB" sz="1100">
                <a:solidFill>
                  <a:srgbClr val="9CDCFE"/>
                </a:solidFill>
                <a:highlight>
                  <a:srgbClr val="1E1E1E"/>
                </a:highlight>
                <a:latin typeface="Courier New"/>
                <a:ea typeface="Courier New"/>
                <a:cs typeface="Courier New"/>
                <a:sym typeface="Courier New"/>
              </a:rPr>
              <a:t>best_params_</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lang="en-GB" sz="1100">
                <a:solidFill>
                  <a:schemeClr val="lt1"/>
                </a:solidFill>
                <a:latin typeface="Arial"/>
                <a:ea typeface="Arial"/>
                <a:cs typeface="Arial"/>
                <a:sym typeface="Arial"/>
              </a:rPr>
              <a:t> we set the model up and now get train it with  the train set. Then we can predict using the test set to get the accuracy of the model:</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b="1" lang="en-GB" sz="1100">
                <a:solidFill>
                  <a:schemeClr val="lt1"/>
                </a:solidFill>
                <a:highlight>
                  <a:schemeClr val="accent2"/>
                </a:highlight>
                <a:latin typeface="Arial"/>
                <a:ea typeface="Arial"/>
                <a:cs typeface="Arial"/>
                <a:sym typeface="Arial"/>
              </a:rPr>
              <a:t>Accuracy: </a:t>
            </a:r>
            <a:r>
              <a:rPr lang="en-GB" sz="1100">
                <a:solidFill>
                  <a:schemeClr val="lt1"/>
                </a:solidFill>
                <a:highlight>
                  <a:schemeClr val="accent2"/>
                </a:highlight>
                <a:latin typeface="Arial"/>
                <a:ea typeface="Arial"/>
                <a:cs typeface="Arial"/>
                <a:sym typeface="Arial"/>
              </a:rPr>
              <a:t>66</a:t>
            </a:r>
            <a:r>
              <a:rPr lang="en-GB" sz="1100">
                <a:solidFill>
                  <a:schemeClr val="lt1"/>
                </a:solidFill>
                <a:highlight>
                  <a:schemeClr val="accent2"/>
                </a:highlight>
                <a:latin typeface="Arial"/>
                <a:ea typeface="Arial"/>
                <a:cs typeface="Arial"/>
                <a:sym typeface="Arial"/>
              </a:rPr>
              <a:t>%</a:t>
            </a:r>
            <a:r>
              <a:rPr b="1" lang="en-GB" sz="1100">
                <a:solidFill>
                  <a:srgbClr val="9CDCFE"/>
                </a:solidFill>
                <a:highlight>
                  <a:schemeClr val="accent2"/>
                </a:highlight>
                <a:latin typeface="Courier New"/>
                <a:ea typeface="Courier New"/>
                <a:cs typeface="Courier New"/>
                <a:sym typeface="Courier New"/>
              </a:rPr>
              <a:t>_</a:t>
            </a:r>
            <a:endParaRPr b="1" sz="1100">
              <a:solidFill>
                <a:srgbClr val="9CDCFE"/>
              </a:solidFill>
              <a:highlight>
                <a:schemeClr val="accent2"/>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5"/>
          <p:cNvSpPr txBox="1"/>
          <p:nvPr>
            <p:ph type="title"/>
          </p:nvPr>
        </p:nvSpPr>
        <p:spPr>
          <a:xfrm>
            <a:off x="1241500" y="53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Decision Tree</a:t>
            </a:r>
            <a:endParaRPr/>
          </a:p>
          <a:p>
            <a:pPr indent="0" lvl="0" marL="0" rtl="0" algn="l">
              <a:spcBef>
                <a:spcPts val="0"/>
              </a:spcBef>
              <a:spcAft>
                <a:spcPts val="0"/>
              </a:spcAft>
              <a:buNone/>
            </a:pPr>
            <a:r>
              <a:rPr lang="en-GB" sz="2133">
                <a:solidFill>
                  <a:srgbClr val="999999"/>
                </a:solidFill>
              </a:rPr>
              <a:t>Using GridSearchCV </a:t>
            </a:r>
            <a:endParaRPr sz="2133">
              <a:solidFill>
                <a:srgbClr val="999999"/>
              </a:solidFill>
            </a:endParaRPr>
          </a:p>
        </p:txBody>
      </p:sp>
      <p:sp>
        <p:nvSpPr>
          <p:cNvPr id="537" name="Google Shape;537;p45"/>
          <p:cNvSpPr txBox="1"/>
          <p:nvPr>
            <p:ph idx="1" type="body"/>
          </p:nvPr>
        </p:nvSpPr>
        <p:spPr>
          <a:xfrm>
            <a:off x="5449350" y="2515950"/>
            <a:ext cx="3188400" cy="11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Arial"/>
                <a:ea typeface="Arial"/>
                <a:cs typeface="Arial"/>
                <a:sym typeface="Arial"/>
              </a:rPr>
              <a:t>After run GridSearchCV we get the best parameters for SVM in the variable </a:t>
            </a:r>
            <a:r>
              <a:rPr b="1" lang="en-GB" sz="1400">
                <a:solidFill>
                  <a:srgbClr val="9CDCFE"/>
                </a:solidFill>
                <a:highlight>
                  <a:srgbClr val="1E1E1E"/>
                </a:highlight>
                <a:latin typeface="Courier New"/>
                <a:ea typeface="Courier New"/>
                <a:cs typeface="Courier New"/>
                <a:sym typeface="Courier New"/>
              </a:rPr>
              <a:t>tree</a:t>
            </a:r>
            <a:r>
              <a:rPr b="1" lang="en-GB" sz="1400">
                <a:solidFill>
                  <a:srgbClr val="9CDCFE"/>
                </a:solidFill>
                <a:highlight>
                  <a:srgbClr val="1E1E1E"/>
                </a:highlight>
                <a:latin typeface="Courier New"/>
                <a:ea typeface="Courier New"/>
                <a:cs typeface="Courier New"/>
                <a:sym typeface="Courier New"/>
              </a:rPr>
              <a:t>_cv</a:t>
            </a:r>
            <a:r>
              <a:rPr b="1" lang="en-GB" sz="1400">
                <a:solidFill>
                  <a:srgbClr val="D4D4D4"/>
                </a:solidFill>
                <a:highlight>
                  <a:srgbClr val="1E1E1E"/>
                </a:highlight>
                <a:latin typeface="Courier New"/>
                <a:ea typeface="Courier New"/>
                <a:cs typeface="Courier New"/>
                <a:sym typeface="Courier New"/>
              </a:rPr>
              <a:t>.</a:t>
            </a:r>
            <a:r>
              <a:rPr b="1" lang="en-GB" sz="1400">
                <a:solidFill>
                  <a:srgbClr val="9CDCFE"/>
                </a:solidFill>
                <a:highlight>
                  <a:srgbClr val="1E1E1E"/>
                </a:highlight>
                <a:latin typeface="Courier New"/>
                <a:ea typeface="Courier New"/>
                <a:cs typeface="Courier New"/>
                <a:sym typeface="Courier New"/>
              </a:rPr>
              <a:t>best_params_</a:t>
            </a:r>
            <a:endParaRPr b="1" sz="1400">
              <a:solidFill>
                <a:srgbClr val="9CDCFE"/>
              </a:solidFill>
              <a:highlight>
                <a:srgbClr val="1E1E1E"/>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pic>
        <p:nvPicPr>
          <p:cNvPr id="538" name="Google Shape;538;p45"/>
          <p:cNvPicPr preferRelativeResize="0"/>
          <p:nvPr/>
        </p:nvPicPr>
        <p:blipFill rotWithShape="1">
          <a:blip r:embed="rId3">
            <a:alphaModFix/>
          </a:blip>
          <a:srcRect b="0" l="0" r="16191" t="0"/>
          <a:stretch/>
        </p:blipFill>
        <p:spPr>
          <a:xfrm>
            <a:off x="254326" y="955225"/>
            <a:ext cx="5110700" cy="3637199"/>
          </a:xfrm>
          <a:prstGeom prst="rect">
            <a:avLst/>
          </a:prstGeom>
          <a:noFill/>
          <a:ln>
            <a:noFill/>
          </a:ln>
        </p:spPr>
      </p:pic>
      <p:pic>
        <p:nvPicPr>
          <p:cNvPr id="539" name="Google Shape;539;p45"/>
          <p:cNvPicPr preferRelativeResize="0"/>
          <p:nvPr/>
        </p:nvPicPr>
        <p:blipFill>
          <a:blip r:embed="rId4">
            <a:alphaModFix/>
          </a:blip>
          <a:stretch>
            <a:fillRect/>
          </a:stretch>
        </p:blipFill>
        <p:spPr>
          <a:xfrm>
            <a:off x="3188401" y="3815754"/>
            <a:ext cx="5955599" cy="1238799"/>
          </a:xfrm>
          <a:prstGeom prst="rect">
            <a:avLst/>
          </a:prstGeom>
          <a:noFill/>
          <a:ln>
            <a:noFill/>
          </a:ln>
        </p:spPr>
      </p:pic>
      <p:sp>
        <p:nvSpPr>
          <p:cNvPr id="540" name="Google Shape;540;p45"/>
          <p:cNvSpPr/>
          <p:nvPr/>
        </p:nvSpPr>
        <p:spPr>
          <a:xfrm rot="2490238">
            <a:off x="5575528" y="3419196"/>
            <a:ext cx="396576" cy="1117705"/>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6"/>
          <p:cNvSpPr txBox="1"/>
          <p:nvPr>
            <p:ph type="title"/>
          </p:nvPr>
        </p:nvSpPr>
        <p:spPr>
          <a:xfrm>
            <a:off x="1134150" y="3571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Decision Tree</a:t>
            </a:r>
            <a:endParaRPr/>
          </a:p>
          <a:p>
            <a:pPr indent="0" lvl="0" marL="0" rtl="0" algn="l">
              <a:spcBef>
                <a:spcPts val="0"/>
              </a:spcBef>
              <a:spcAft>
                <a:spcPts val="0"/>
              </a:spcAft>
              <a:buNone/>
            </a:pPr>
            <a:r>
              <a:rPr lang="en-GB" sz="2033">
                <a:solidFill>
                  <a:srgbClr val="999999"/>
                </a:solidFill>
              </a:rPr>
              <a:t>Accuracy and Confusion matrix</a:t>
            </a:r>
            <a:endParaRPr sz="2033">
              <a:solidFill>
                <a:srgbClr val="999999"/>
              </a:solidFill>
            </a:endParaRPr>
          </a:p>
        </p:txBody>
      </p:sp>
      <p:pic>
        <p:nvPicPr>
          <p:cNvPr id="546" name="Google Shape;546;p46"/>
          <p:cNvPicPr preferRelativeResize="0"/>
          <p:nvPr/>
        </p:nvPicPr>
        <p:blipFill rotWithShape="1">
          <a:blip r:embed="rId3">
            <a:alphaModFix/>
          </a:blip>
          <a:srcRect b="-1791" l="0" r="3892" t="0"/>
          <a:stretch/>
        </p:blipFill>
        <p:spPr>
          <a:xfrm>
            <a:off x="143450" y="1198350"/>
            <a:ext cx="4123526" cy="3892624"/>
          </a:xfrm>
          <a:prstGeom prst="rect">
            <a:avLst/>
          </a:prstGeom>
          <a:noFill/>
          <a:ln>
            <a:noFill/>
          </a:ln>
        </p:spPr>
      </p:pic>
      <p:pic>
        <p:nvPicPr>
          <p:cNvPr id="547" name="Google Shape;547;p46"/>
          <p:cNvPicPr preferRelativeResize="0"/>
          <p:nvPr/>
        </p:nvPicPr>
        <p:blipFill rotWithShape="1">
          <a:blip r:embed="rId4">
            <a:alphaModFix/>
          </a:blip>
          <a:srcRect b="0" l="12564" r="12557" t="0"/>
          <a:stretch/>
        </p:blipFill>
        <p:spPr>
          <a:xfrm>
            <a:off x="5271000" y="1017350"/>
            <a:ext cx="3563201" cy="4126150"/>
          </a:xfrm>
          <a:prstGeom prst="rect">
            <a:avLst/>
          </a:prstGeom>
          <a:noFill/>
          <a:ln>
            <a:noFill/>
          </a:ln>
        </p:spPr>
      </p:pic>
      <p:sp>
        <p:nvSpPr>
          <p:cNvPr id="548" name="Google Shape;548;p46"/>
          <p:cNvSpPr/>
          <p:nvPr/>
        </p:nvSpPr>
        <p:spPr>
          <a:xfrm>
            <a:off x="2801875" y="1641050"/>
            <a:ext cx="2567700" cy="21375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49" name="Google Shape;549;p46"/>
          <p:cNvSpPr txBox="1"/>
          <p:nvPr>
            <p:ph idx="1" type="body"/>
          </p:nvPr>
        </p:nvSpPr>
        <p:spPr>
          <a:xfrm>
            <a:off x="2892625" y="1772450"/>
            <a:ext cx="2386200" cy="22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chemeClr val="lt1"/>
                </a:solidFill>
                <a:latin typeface="Arial"/>
                <a:ea typeface="Arial"/>
                <a:cs typeface="Arial"/>
                <a:sym typeface="Arial"/>
              </a:rPr>
              <a:t>With the best parameters: </a:t>
            </a:r>
            <a:r>
              <a:rPr b="1" lang="en-GB" sz="1100">
                <a:solidFill>
                  <a:srgbClr val="9CDCFE"/>
                </a:solidFill>
                <a:highlight>
                  <a:srgbClr val="1E1E1E"/>
                </a:highlight>
                <a:latin typeface="Courier New"/>
                <a:ea typeface="Courier New"/>
                <a:cs typeface="Courier New"/>
                <a:sym typeface="Courier New"/>
              </a:rPr>
              <a:t>tree</a:t>
            </a:r>
            <a:r>
              <a:rPr b="1" lang="en-GB" sz="1100">
                <a:solidFill>
                  <a:srgbClr val="9CDCFE"/>
                </a:solidFill>
                <a:highlight>
                  <a:srgbClr val="1E1E1E"/>
                </a:highlight>
                <a:latin typeface="Courier New"/>
                <a:ea typeface="Courier New"/>
                <a:cs typeface="Courier New"/>
                <a:sym typeface="Courier New"/>
              </a:rPr>
              <a:t>_cv</a:t>
            </a:r>
            <a:r>
              <a:rPr b="1" lang="en-GB" sz="1100">
                <a:solidFill>
                  <a:srgbClr val="D4D4D4"/>
                </a:solidFill>
                <a:highlight>
                  <a:srgbClr val="1E1E1E"/>
                </a:highlight>
                <a:latin typeface="Courier New"/>
                <a:ea typeface="Courier New"/>
                <a:cs typeface="Courier New"/>
                <a:sym typeface="Courier New"/>
              </a:rPr>
              <a:t>.</a:t>
            </a:r>
            <a:r>
              <a:rPr b="1" lang="en-GB" sz="1100">
                <a:solidFill>
                  <a:srgbClr val="9CDCFE"/>
                </a:solidFill>
                <a:highlight>
                  <a:srgbClr val="1E1E1E"/>
                </a:highlight>
                <a:latin typeface="Courier New"/>
                <a:ea typeface="Courier New"/>
                <a:cs typeface="Courier New"/>
                <a:sym typeface="Courier New"/>
              </a:rPr>
              <a:t>best_params_</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lang="en-GB" sz="1100">
                <a:solidFill>
                  <a:schemeClr val="lt1"/>
                </a:solidFill>
                <a:latin typeface="Arial"/>
                <a:ea typeface="Arial"/>
                <a:cs typeface="Arial"/>
                <a:sym typeface="Arial"/>
              </a:rPr>
              <a:t> we set the model up and now get train it with  the train set. Then we can predict using the test set to get the accuracy of the model:</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b="1" lang="en-GB" sz="1100">
                <a:solidFill>
                  <a:schemeClr val="lt1"/>
                </a:solidFill>
                <a:highlight>
                  <a:srgbClr val="6AA84F"/>
                </a:highlight>
                <a:latin typeface="Arial"/>
                <a:ea typeface="Arial"/>
                <a:cs typeface="Arial"/>
                <a:sym typeface="Arial"/>
              </a:rPr>
              <a:t>Accuracy: </a:t>
            </a:r>
            <a:r>
              <a:rPr lang="en-GB" sz="1100">
                <a:solidFill>
                  <a:schemeClr val="lt1"/>
                </a:solidFill>
                <a:highlight>
                  <a:srgbClr val="6AA84F"/>
                </a:highlight>
                <a:latin typeface="Arial"/>
                <a:ea typeface="Arial"/>
                <a:cs typeface="Arial"/>
                <a:sym typeface="Arial"/>
              </a:rPr>
              <a:t>83</a:t>
            </a:r>
            <a:r>
              <a:rPr lang="en-GB" sz="1100">
                <a:solidFill>
                  <a:schemeClr val="lt1"/>
                </a:solidFill>
                <a:highlight>
                  <a:srgbClr val="6AA84F"/>
                </a:highlight>
                <a:latin typeface="Arial"/>
                <a:ea typeface="Arial"/>
                <a:cs typeface="Arial"/>
                <a:sym typeface="Arial"/>
              </a:rPr>
              <a:t>%</a:t>
            </a:r>
            <a:r>
              <a:rPr b="1" lang="en-GB" sz="1100">
                <a:solidFill>
                  <a:srgbClr val="9CDCFE"/>
                </a:solidFill>
                <a:highlight>
                  <a:srgbClr val="6AA84F"/>
                </a:highlight>
                <a:latin typeface="Courier New"/>
                <a:ea typeface="Courier New"/>
                <a:cs typeface="Courier New"/>
                <a:sym typeface="Courier New"/>
              </a:rPr>
              <a:t>_</a:t>
            </a:r>
            <a:endParaRPr b="1" sz="1100">
              <a:solidFill>
                <a:srgbClr val="9CDCFE"/>
              </a:solidFill>
              <a:highlight>
                <a:srgbClr val="6AA84F"/>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267805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328" name="Google Shape;328;p20"/>
          <p:cNvSpPr txBox="1"/>
          <p:nvPr>
            <p:ph idx="1" type="body"/>
          </p:nvPr>
        </p:nvSpPr>
        <p:spPr>
          <a:xfrm>
            <a:off x="2727575" y="1507350"/>
            <a:ext cx="5656200" cy="3138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GB" sz="1050">
                <a:solidFill>
                  <a:srgbClr val="0E0E0E"/>
                </a:solidFill>
                <a:latin typeface="Arial"/>
                <a:ea typeface="Arial"/>
                <a:cs typeface="Arial"/>
                <a:sym typeface="Arial"/>
              </a:rPr>
              <a:t>The commercial space age has begun, with private companies making space travel more accessible and affordable. Companies like Virgin Galactic, Rocket Lab, and Blue Origin are pioneering different aspects of space exploration. However, SpaceX stands out as one of the most successful players in the field. SpaceX’s notable achievements include missions to the International Space Station, the creation of the Starlink satellite internet constellation, and launching manned missions into space.</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0"/>
              </a:spcAft>
              <a:buNone/>
            </a:pPr>
            <a:r>
              <a:rPr lang="en-GB" sz="1050">
                <a:solidFill>
                  <a:srgbClr val="0E0E0E"/>
                </a:solidFill>
                <a:latin typeface="Arial"/>
                <a:ea typeface="Arial"/>
                <a:cs typeface="Arial"/>
                <a:sym typeface="Arial"/>
              </a:rPr>
              <a:t>One of the reasons for SpaceX’s success is its relatively low-cost rocket launches. The Falcon 9 rocket, for example, is offered at $62 million per launch, while other providers charge upwards of $165 million. A significant part of these savings comes from SpaceX’s ability to reuse the first stage of its rockets. This first stage does most of the heavy lifting to propel the payload toward orbit. Its recovery is crucial to maintaining low launch costs, but it is not always guaranteed due to mission parameters or technical difficulties.</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0"/>
              </a:spcAft>
              <a:buNone/>
            </a:pPr>
            <a:r>
              <a:rPr lang="en-GB" sz="1050">
                <a:solidFill>
                  <a:srgbClr val="0E0E0E"/>
                </a:solidFill>
                <a:latin typeface="Arial"/>
                <a:ea typeface="Arial"/>
                <a:cs typeface="Arial"/>
                <a:sym typeface="Arial"/>
              </a:rPr>
              <a:t>In this presentation, we will analyze data from </a:t>
            </a:r>
            <a:r>
              <a:rPr b="1" lang="en-GB" sz="1050">
                <a:solidFill>
                  <a:srgbClr val="0E0E0E"/>
                </a:solidFill>
                <a:latin typeface="Arial"/>
                <a:ea typeface="Arial"/>
                <a:cs typeface="Arial"/>
                <a:sym typeface="Arial"/>
              </a:rPr>
              <a:t>SpaceX</a:t>
            </a:r>
            <a:r>
              <a:rPr lang="en-GB" sz="1050">
                <a:solidFill>
                  <a:srgbClr val="0E0E0E"/>
                </a:solidFill>
                <a:latin typeface="Arial"/>
                <a:ea typeface="Arial"/>
                <a:cs typeface="Arial"/>
                <a:sym typeface="Arial"/>
              </a:rPr>
              <a:t>  for a the new competitor </a:t>
            </a:r>
            <a:r>
              <a:rPr b="1" lang="en-GB" sz="1050">
                <a:solidFill>
                  <a:srgbClr val="0E0E0E"/>
                </a:solidFill>
                <a:latin typeface="Arial"/>
                <a:ea typeface="Arial"/>
                <a:cs typeface="Arial"/>
                <a:sym typeface="Arial"/>
              </a:rPr>
              <a:t>Space Y.</a:t>
            </a:r>
            <a:r>
              <a:rPr lang="en-GB" sz="1050">
                <a:solidFill>
                  <a:srgbClr val="0E0E0E"/>
                </a:solidFill>
                <a:latin typeface="Arial"/>
                <a:ea typeface="Arial"/>
                <a:cs typeface="Arial"/>
                <a:sym typeface="Arial"/>
              </a:rPr>
              <a:t> Our goal is to estimate the cost of rocket launches and predict whether the Falcon 9’s first stage will successfully land and be reusable. Instead of relying solely on rocket science, we will use machine learning models trained on public data to make these predictions and help our team develop competitive strategies.</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1200"/>
              </a:spcAft>
              <a:buNone/>
            </a:pPr>
            <a:r>
              <a:t/>
            </a:r>
            <a:endParaRPr/>
          </a:p>
        </p:txBody>
      </p:sp>
      <p:pic>
        <p:nvPicPr>
          <p:cNvPr id="329" name="Google Shape;329;p20"/>
          <p:cNvPicPr preferRelativeResize="0"/>
          <p:nvPr/>
        </p:nvPicPr>
        <p:blipFill rotWithShape="1">
          <a:blip r:embed="rId3">
            <a:alphaModFix/>
          </a:blip>
          <a:srcRect b="0" l="30388" r="41226" t="0"/>
          <a:stretch/>
        </p:blipFill>
        <p:spPr>
          <a:xfrm>
            <a:off x="0" y="0"/>
            <a:ext cx="2595501" cy="5143500"/>
          </a:xfrm>
          <a:prstGeom prst="rect">
            <a:avLst/>
          </a:prstGeom>
          <a:noFill/>
          <a:ln>
            <a:noFill/>
          </a:ln>
        </p:spPr>
      </p:pic>
      <p:sp>
        <p:nvSpPr>
          <p:cNvPr id="330" name="Google Shape;330;p20"/>
          <p:cNvSpPr txBox="1"/>
          <p:nvPr/>
        </p:nvSpPr>
        <p:spPr>
          <a:xfrm>
            <a:off x="51100" y="4547200"/>
            <a:ext cx="249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highlight>
                  <a:schemeClr val="dk2"/>
                </a:highlight>
                <a:latin typeface="Nunito"/>
                <a:ea typeface="Nunito"/>
                <a:cs typeface="Nunito"/>
                <a:sym typeface="Nunito"/>
              </a:rPr>
              <a:t>Image source: </a:t>
            </a:r>
            <a:r>
              <a:rPr lang="en-GB" sz="700">
                <a:solidFill>
                  <a:schemeClr val="lt1"/>
                </a:solidFill>
                <a:highlight>
                  <a:schemeClr val="dk2"/>
                </a:highlight>
                <a:latin typeface="Nunito"/>
                <a:ea typeface="Nunito"/>
                <a:cs typeface="Nunito"/>
                <a:sym typeface="Nunito"/>
              </a:rPr>
              <a:t>https://www.economist.com/cdn-cgi/image/width=1424,quality=80,format=auto/sites/default/files/images/print-edition/20180120_LDD002_0.jpg</a:t>
            </a:r>
            <a:endParaRPr sz="700">
              <a:solidFill>
                <a:schemeClr val="lt1"/>
              </a:solidFill>
              <a:highlight>
                <a:schemeClr val="dk2"/>
              </a:highlight>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7"/>
          <p:cNvSpPr txBox="1"/>
          <p:nvPr>
            <p:ph type="title"/>
          </p:nvPr>
        </p:nvSpPr>
        <p:spPr>
          <a:xfrm>
            <a:off x="1241500" y="53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 Nearest Neighbors KNN</a:t>
            </a:r>
            <a:endParaRPr/>
          </a:p>
          <a:p>
            <a:pPr indent="0" lvl="0" marL="0" rtl="0" algn="l">
              <a:spcBef>
                <a:spcPts val="0"/>
              </a:spcBef>
              <a:spcAft>
                <a:spcPts val="0"/>
              </a:spcAft>
              <a:buNone/>
            </a:pPr>
            <a:r>
              <a:rPr lang="en-GB" sz="2133">
                <a:solidFill>
                  <a:srgbClr val="999999"/>
                </a:solidFill>
              </a:rPr>
              <a:t>Using GridSearchCV </a:t>
            </a:r>
            <a:endParaRPr sz="2133">
              <a:solidFill>
                <a:srgbClr val="999999"/>
              </a:solidFill>
            </a:endParaRPr>
          </a:p>
        </p:txBody>
      </p:sp>
      <p:sp>
        <p:nvSpPr>
          <p:cNvPr id="555" name="Google Shape;555;p47"/>
          <p:cNvSpPr txBox="1"/>
          <p:nvPr>
            <p:ph idx="1" type="body"/>
          </p:nvPr>
        </p:nvSpPr>
        <p:spPr>
          <a:xfrm>
            <a:off x="5449350" y="2515950"/>
            <a:ext cx="3188400" cy="11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Arial"/>
                <a:ea typeface="Arial"/>
                <a:cs typeface="Arial"/>
                <a:sym typeface="Arial"/>
              </a:rPr>
              <a:t>After run GridSearchCV we get the best parameters for SVM in the variable </a:t>
            </a:r>
            <a:r>
              <a:rPr b="1" lang="en-GB" sz="1400">
                <a:solidFill>
                  <a:srgbClr val="9CDCFE"/>
                </a:solidFill>
                <a:highlight>
                  <a:srgbClr val="1E1E1E"/>
                </a:highlight>
                <a:latin typeface="Courier New"/>
                <a:ea typeface="Courier New"/>
                <a:cs typeface="Courier New"/>
                <a:sym typeface="Courier New"/>
              </a:rPr>
              <a:t>KNN</a:t>
            </a:r>
            <a:r>
              <a:rPr b="1" lang="en-GB" sz="1400">
                <a:solidFill>
                  <a:srgbClr val="9CDCFE"/>
                </a:solidFill>
                <a:highlight>
                  <a:srgbClr val="1E1E1E"/>
                </a:highlight>
                <a:latin typeface="Courier New"/>
                <a:ea typeface="Courier New"/>
                <a:cs typeface="Courier New"/>
                <a:sym typeface="Courier New"/>
              </a:rPr>
              <a:t>_cv</a:t>
            </a:r>
            <a:r>
              <a:rPr b="1" lang="en-GB" sz="1400">
                <a:solidFill>
                  <a:srgbClr val="D4D4D4"/>
                </a:solidFill>
                <a:highlight>
                  <a:srgbClr val="1E1E1E"/>
                </a:highlight>
                <a:latin typeface="Courier New"/>
                <a:ea typeface="Courier New"/>
                <a:cs typeface="Courier New"/>
                <a:sym typeface="Courier New"/>
              </a:rPr>
              <a:t>.</a:t>
            </a:r>
            <a:r>
              <a:rPr b="1" lang="en-GB" sz="1400">
                <a:solidFill>
                  <a:srgbClr val="9CDCFE"/>
                </a:solidFill>
                <a:highlight>
                  <a:srgbClr val="1E1E1E"/>
                </a:highlight>
                <a:latin typeface="Courier New"/>
                <a:ea typeface="Courier New"/>
                <a:cs typeface="Courier New"/>
                <a:sym typeface="Courier New"/>
              </a:rPr>
              <a:t>best_params_</a:t>
            </a:r>
            <a:endParaRPr b="1" sz="1400">
              <a:solidFill>
                <a:srgbClr val="9CDCFE"/>
              </a:solidFill>
              <a:highlight>
                <a:srgbClr val="1E1E1E"/>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pic>
        <p:nvPicPr>
          <p:cNvPr id="556" name="Google Shape;556;p47"/>
          <p:cNvPicPr preferRelativeResize="0"/>
          <p:nvPr/>
        </p:nvPicPr>
        <p:blipFill rotWithShape="1">
          <a:blip r:embed="rId3">
            <a:alphaModFix/>
          </a:blip>
          <a:srcRect b="2529" l="0" r="793" t="-934"/>
          <a:stretch/>
        </p:blipFill>
        <p:spPr>
          <a:xfrm>
            <a:off x="506350" y="894350"/>
            <a:ext cx="4603374" cy="3910974"/>
          </a:xfrm>
          <a:prstGeom prst="rect">
            <a:avLst/>
          </a:prstGeom>
          <a:noFill/>
          <a:ln>
            <a:noFill/>
          </a:ln>
        </p:spPr>
      </p:pic>
      <p:sp>
        <p:nvSpPr>
          <p:cNvPr id="557" name="Google Shape;557;p47"/>
          <p:cNvSpPr/>
          <p:nvPr/>
        </p:nvSpPr>
        <p:spPr>
          <a:xfrm rot="4599462">
            <a:off x="4529687" y="2724651"/>
            <a:ext cx="396502" cy="201860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8"/>
          <p:cNvSpPr txBox="1"/>
          <p:nvPr>
            <p:ph type="title"/>
          </p:nvPr>
        </p:nvSpPr>
        <p:spPr>
          <a:xfrm>
            <a:off x="1134150" y="3571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 Nearest Neighbors KNN</a:t>
            </a:r>
            <a:endParaRPr/>
          </a:p>
          <a:p>
            <a:pPr indent="0" lvl="0" marL="0" rtl="0" algn="l">
              <a:spcBef>
                <a:spcPts val="0"/>
              </a:spcBef>
              <a:spcAft>
                <a:spcPts val="0"/>
              </a:spcAft>
              <a:buNone/>
            </a:pPr>
            <a:r>
              <a:rPr lang="en-GB" sz="2033">
                <a:solidFill>
                  <a:srgbClr val="999999"/>
                </a:solidFill>
              </a:rPr>
              <a:t>Accuracy and Confusion matrix</a:t>
            </a:r>
            <a:endParaRPr sz="2033">
              <a:solidFill>
                <a:srgbClr val="999999"/>
              </a:solidFill>
            </a:endParaRPr>
          </a:p>
        </p:txBody>
      </p:sp>
      <p:pic>
        <p:nvPicPr>
          <p:cNvPr id="563" name="Google Shape;563;p48"/>
          <p:cNvPicPr preferRelativeResize="0"/>
          <p:nvPr/>
        </p:nvPicPr>
        <p:blipFill rotWithShape="1">
          <a:blip r:embed="rId3">
            <a:alphaModFix/>
          </a:blip>
          <a:srcRect b="2480" l="0" r="0" t="2489"/>
          <a:stretch/>
        </p:blipFill>
        <p:spPr>
          <a:xfrm>
            <a:off x="143450" y="1198350"/>
            <a:ext cx="4123526" cy="3892624"/>
          </a:xfrm>
          <a:prstGeom prst="rect">
            <a:avLst/>
          </a:prstGeom>
          <a:noFill/>
          <a:ln>
            <a:noFill/>
          </a:ln>
        </p:spPr>
      </p:pic>
      <p:pic>
        <p:nvPicPr>
          <p:cNvPr id="564" name="Google Shape;564;p48"/>
          <p:cNvPicPr preferRelativeResize="0"/>
          <p:nvPr/>
        </p:nvPicPr>
        <p:blipFill rotWithShape="1">
          <a:blip r:embed="rId4">
            <a:alphaModFix/>
          </a:blip>
          <a:srcRect b="0" l="13099" r="13099" t="0"/>
          <a:stretch/>
        </p:blipFill>
        <p:spPr>
          <a:xfrm>
            <a:off x="5271000" y="1017350"/>
            <a:ext cx="3563201" cy="4126149"/>
          </a:xfrm>
          <a:prstGeom prst="rect">
            <a:avLst/>
          </a:prstGeom>
          <a:noFill/>
          <a:ln>
            <a:noFill/>
          </a:ln>
        </p:spPr>
      </p:pic>
      <p:sp>
        <p:nvSpPr>
          <p:cNvPr id="565" name="Google Shape;565;p48"/>
          <p:cNvSpPr/>
          <p:nvPr/>
        </p:nvSpPr>
        <p:spPr>
          <a:xfrm>
            <a:off x="2801875" y="1641050"/>
            <a:ext cx="2567700" cy="21375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66" name="Google Shape;566;p48"/>
          <p:cNvSpPr txBox="1"/>
          <p:nvPr>
            <p:ph idx="1" type="body"/>
          </p:nvPr>
        </p:nvSpPr>
        <p:spPr>
          <a:xfrm>
            <a:off x="2892625" y="1772450"/>
            <a:ext cx="2386200" cy="22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chemeClr val="lt1"/>
                </a:solidFill>
                <a:latin typeface="Arial"/>
                <a:ea typeface="Arial"/>
                <a:cs typeface="Arial"/>
                <a:sym typeface="Arial"/>
              </a:rPr>
              <a:t>With the best parameters: </a:t>
            </a:r>
            <a:r>
              <a:rPr b="1" lang="en-GB" sz="1100">
                <a:solidFill>
                  <a:srgbClr val="9CDCFE"/>
                </a:solidFill>
                <a:highlight>
                  <a:srgbClr val="1E1E1E"/>
                </a:highlight>
                <a:latin typeface="Courier New"/>
                <a:ea typeface="Courier New"/>
                <a:cs typeface="Courier New"/>
                <a:sym typeface="Courier New"/>
              </a:rPr>
              <a:t>KNN</a:t>
            </a:r>
            <a:r>
              <a:rPr b="1" lang="en-GB" sz="1100">
                <a:solidFill>
                  <a:srgbClr val="9CDCFE"/>
                </a:solidFill>
                <a:highlight>
                  <a:srgbClr val="1E1E1E"/>
                </a:highlight>
                <a:latin typeface="Courier New"/>
                <a:ea typeface="Courier New"/>
                <a:cs typeface="Courier New"/>
                <a:sym typeface="Courier New"/>
              </a:rPr>
              <a:t>_cv</a:t>
            </a:r>
            <a:r>
              <a:rPr b="1" lang="en-GB" sz="1100">
                <a:solidFill>
                  <a:srgbClr val="D4D4D4"/>
                </a:solidFill>
                <a:highlight>
                  <a:srgbClr val="1E1E1E"/>
                </a:highlight>
                <a:latin typeface="Courier New"/>
                <a:ea typeface="Courier New"/>
                <a:cs typeface="Courier New"/>
                <a:sym typeface="Courier New"/>
              </a:rPr>
              <a:t>.</a:t>
            </a:r>
            <a:r>
              <a:rPr b="1" lang="en-GB" sz="1100">
                <a:solidFill>
                  <a:srgbClr val="9CDCFE"/>
                </a:solidFill>
                <a:highlight>
                  <a:srgbClr val="1E1E1E"/>
                </a:highlight>
                <a:latin typeface="Courier New"/>
                <a:ea typeface="Courier New"/>
                <a:cs typeface="Courier New"/>
                <a:sym typeface="Courier New"/>
              </a:rPr>
              <a:t>best_params_</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lang="en-GB" sz="1100">
                <a:solidFill>
                  <a:schemeClr val="lt1"/>
                </a:solidFill>
                <a:latin typeface="Arial"/>
                <a:ea typeface="Arial"/>
                <a:cs typeface="Arial"/>
                <a:sym typeface="Arial"/>
              </a:rPr>
              <a:t> we set the model up and now get train it with  the train set. Then we can predict using the test set to get the accuracy of the model:</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b="1" lang="en-GB" sz="1100">
                <a:solidFill>
                  <a:schemeClr val="lt1"/>
                </a:solidFill>
                <a:highlight>
                  <a:schemeClr val="accent2"/>
                </a:highlight>
                <a:latin typeface="Arial"/>
                <a:ea typeface="Arial"/>
                <a:cs typeface="Arial"/>
                <a:sym typeface="Arial"/>
              </a:rPr>
              <a:t>Accuracy: </a:t>
            </a:r>
            <a:r>
              <a:rPr lang="en-GB" sz="1100">
                <a:solidFill>
                  <a:schemeClr val="lt1"/>
                </a:solidFill>
                <a:highlight>
                  <a:schemeClr val="accent2"/>
                </a:highlight>
                <a:latin typeface="Arial"/>
                <a:ea typeface="Arial"/>
                <a:cs typeface="Arial"/>
                <a:sym typeface="Arial"/>
              </a:rPr>
              <a:t>61</a:t>
            </a:r>
            <a:r>
              <a:rPr lang="en-GB" sz="1100">
                <a:solidFill>
                  <a:schemeClr val="lt1"/>
                </a:solidFill>
                <a:highlight>
                  <a:schemeClr val="accent2"/>
                </a:highlight>
                <a:latin typeface="Arial"/>
                <a:ea typeface="Arial"/>
                <a:cs typeface="Arial"/>
                <a:sym typeface="Arial"/>
              </a:rPr>
              <a:t>%</a:t>
            </a:r>
            <a:r>
              <a:rPr b="1" lang="en-GB" sz="1100">
                <a:solidFill>
                  <a:srgbClr val="9CDCFE"/>
                </a:solidFill>
                <a:highlight>
                  <a:schemeClr val="accent2"/>
                </a:highlight>
                <a:latin typeface="Courier New"/>
                <a:ea typeface="Courier New"/>
                <a:cs typeface="Courier New"/>
                <a:sym typeface="Courier New"/>
              </a:rPr>
              <a:t>_</a:t>
            </a:r>
            <a:endParaRPr b="1" sz="1100">
              <a:solidFill>
                <a:srgbClr val="9CDCFE"/>
              </a:solidFill>
              <a:highlight>
                <a:schemeClr val="accent2"/>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9"/>
          <p:cNvSpPr txBox="1"/>
          <p:nvPr>
            <p:ph type="title"/>
          </p:nvPr>
        </p:nvSpPr>
        <p:spPr>
          <a:xfrm>
            <a:off x="2661550" y="408675"/>
            <a:ext cx="64434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Best Model</a:t>
            </a:r>
            <a:r>
              <a:rPr lang="en-GB"/>
              <a:t> </a:t>
            </a:r>
            <a:r>
              <a:rPr lang="en-GB"/>
              <a:t>predictive Classification </a:t>
            </a:r>
            <a:endParaRPr/>
          </a:p>
        </p:txBody>
      </p:sp>
      <p:pic>
        <p:nvPicPr>
          <p:cNvPr id="572" name="Google Shape;572;p49"/>
          <p:cNvPicPr preferRelativeResize="0"/>
          <p:nvPr/>
        </p:nvPicPr>
        <p:blipFill rotWithShape="1">
          <a:blip r:embed="rId3">
            <a:alphaModFix/>
          </a:blip>
          <a:srcRect b="0" l="22071" r="22065" t="0"/>
          <a:stretch/>
        </p:blipFill>
        <p:spPr>
          <a:xfrm>
            <a:off x="0" y="0"/>
            <a:ext cx="2595500" cy="4646249"/>
          </a:xfrm>
          <a:prstGeom prst="rect">
            <a:avLst/>
          </a:prstGeom>
          <a:noFill/>
          <a:ln>
            <a:noFill/>
          </a:ln>
        </p:spPr>
      </p:pic>
      <p:sp>
        <p:nvSpPr>
          <p:cNvPr id="573" name="Google Shape;573;p49"/>
          <p:cNvSpPr txBox="1"/>
          <p:nvPr/>
        </p:nvSpPr>
        <p:spPr>
          <a:xfrm>
            <a:off x="0" y="4604975"/>
            <a:ext cx="280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Nunito"/>
                <a:ea typeface="Nunito"/>
                <a:cs typeface="Nunito"/>
                <a:sym typeface="Nunito"/>
              </a:rPr>
              <a:t>Image source: </a:t>
            </a:r>
            <a:r>
              <a:rPr i="1" lang="en-GB" sz="1000">
                <a:solidFill>
                  <a:schemeClr val="dk2"/>
                </a:solidFill>
              </a:rPr>
              <a:t>Image created by DALL-E, September 2024.</a:t>
            </a:r>
            <a:endParaRPr i="1" sz="1000">
              <a:solidFill>
                <a:schemeClr val="dk2"/>
              </a:solidFill>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p:txBody>
      </p:sp>
      <p:pic>
        <p:nvPicPr>
          <p:cNvPr id="574" name="Google Shape;574;p49"/>
          <p:cNvPicPr preferRelativeResize="0"/>
          <p:nvPr/>
        </p:nvPicPr>
        <p:blipFill>
          <a:blip r:embed="rId4">
            <a:alphaModFix/>
          </a:blip>
          <a:stretch>
            <a:fillRect/>
          </a:stretch>
        </p:blipFill>
        <p:spPr>
          <a:xfrm>
            <a:off x="3253200" y="1055175"/>
            <a:ext cx="4442197" cy="3783526"/>
          </a:xfrm>
          <a:prstGeom prst="rect">
            <a:avLst/>
          </a:prstGeom>
          <a:noFill/>
          <a:ln>
            <a:noFill/>
          </a:ln>
        </p:spPr>
      </p:pic>
      <p:sp>
        <p:nvSpPr>
          <p:cNvPr id="575" name="Google Shape;575;p49"/>
          <p:cNvSpPr/>
          <p:nvPr/>
        </p:nvSpPr>
        <p:spPr>
          <a:xfrm>
            <a:off x="5987200" y="1955675"/>
            <a:ext cx="2725800" cy="896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Nunito"/>
                <a:ea typeface="Nunito"/>
                <a:cs typeface="Nunito"/>
                <a:sym typeface="Nunito"/>
              </a:rPr>
              <a:t>Logistic Regression, and</a:t>
            </a:r>
            <a:endParaRPr sz="1300">
              <a:solidFill>
                <a:schemeClr val="lt1"/>
              </a:solidFill>
              <a:latin typeface="Nunito"/>
              <a:ea typeface="Nunito"/>
              <a:cs typeface="Nunito"/>
              <a:sym typeface="Nunito"/>
            </a:endParaRPr>
          </a:p>
          <a:p>
            <a:pPr indent="0" lvl="0" marL="0" rtl="0" algn="ctr">
              <a:spcBef>
                <a:spcPts val="0"/>
              </a:spcBef>
              <a:spcAft>
                <a:spcPts val="0"/>
              </a:spcAft>
              <a:buNone/>
            </a:pPr>
            <a:r>
              <a:rPr lang="en-GB" sz="1300">
                <a:solidFill>
                  <a:schemeClr val="lt1"/>
                </a:solidFill>
                <a:latin typeface="Nunito"/>
                <a:ea typeface="Nunito"/>
                <a:cs typeface="Nunito"/>
                <a:sym typeface="Nunito"/>
              </a:rPr>
              <a:t>Decision</a:t>
            </a:r>
            <a:r>
              <a:rPr lang="en-GB" sz="1300">
                <a:solidFill>
                  <a:schemeClr val="lt1"/>
                </a:solidFill>
                <a:latin typeface="Nunito"/>
                <a:ea typeface="Nunito"/>
                <a:cs typeface="Nunito"/>
                <a:sym typeface="Nunito"/>
              </a:rPr>
              <a:t> Tree, perform well predicting the </a:t>
            </a:r>
            <a:r>
              <a:rPr lang="en-GB" sz="1300">
                <a:solidFill>
                  <a:schemeClr val="lt1"/>
                </a:solidFill>
                <a:latin typeface="Nunito"/>
                <a:ea typeface="Nunito"/>
                <a:cs typeface="Nunito"/>
                <a:sym typeface="Nunito"/>
              </a:rPr>
              <a:t>successful</a:t>
            </a:r>
            <a:r>
              <a:rPr lang="en-GB" sz="1300">
                <a:solidFill>
                  <a:schemeClr val="lt1"/>
                </a:solidFill>
                <a:latin typeface="Nunito"/>
                <a:ea typeface="Nunito"/>
                <a:cs typeface="Nunito"/>
                <a:sym typeface="Nunito"/>
              </a:rPr>
              <a:t> landing</a:t>
            </a:r>
            <a:endParaRPr sz="1300">
              <a:solidFill>
                <a:schemeClr val="lt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0"/>
          <p:cNvSpPr txBox="1"/>
          <p:nvPr>
            <p:ph type="title"/>
          </p:nvPr>
        </p:nvSpPr>
        <p:spPr>
          <a:xfrm>
            <a:off x="267805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a:t>
            </a:r>
            <a:r>
              <a:rPr lang="en-GB"/>
              <a:t>nteractive maps with Folium</a:t>
            </a:r>
            <a:endParaRPr/>
          </a:p>
        </p:txBody>
      </p:sp>
      <p:sp>
        <p:nvSpPr>
          <p:cNvPr id="581" name="Google Shape;581;p50"/>
          <p:cNvSpPr txBox="1"/>
          <p:nvPr>
            <p:ph idx="1" type="body"/>
          </p:nvPr>
        </p:nvSpPr>
        <p:spPr>
          <a:xfrm>
            <a:off x="2727575" y="1400025"/>
            <a:ext cx="5656200" cy="3138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GB" sz="1050">
                <a:solidFill>
                  <a:srgbClr val="0E0E0E"/>
                </a:solidFill>
                <a:latin typeface="Arial"/>
                <a:ea typeface="Arial"/>
                <a:cs typeface="Arial"/>
                <a:sym typeface="Arial"/>
              </a:rPr>
              <a:t>To analyze and visualize SpaceX launch sites geographically, we used Folium, a powerful Python library for creating interactive maps directly within the notebook.</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Approach</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Mapped all SpaceX launch sites, including CCAFS SLC 40, VAFB SLC 4E, and KSC LC 39A.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Added markers and tooltips to display site names, coordinates, and launch details.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Analyzed geographical factors and their potential impact on launch success.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Benefits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Provides intuitive, interactive insights into spatial data.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Highlights patterns and trends related to launch site selection and outcomes.</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582" name="Google Shape;582;p50"/>
          <p:cNvPicPr preferRelativeResize="0"/>
          <p:nvPr/>
        </p:nvPicPr>
        <p:blipFill rotWithShape="1">
          <a:blip r:embed="rId3">
            <a:alphaModFix/>
          </a:blip>
          <a:srcRect b="0" l="19598" r="19592" t="0"/>
          <a:stretch/>
        </p:blipFill>
        <p:spPr>
          <a:xfrm>
            <a:off x="0" y="0"/>
            <a:ext cx="2595500" cy="4646248"/>
          </a:xfrm>
          <a:prstGeom prst="rect">
            <a:avLst/>
          </a:prstGeom>
          <a:noFill/>
          <a:ln>
            <a:noFill/>
          </a:ln>
        </p:spPr>
      </p:pic>
      <p:sp>
        <p:nvSpPr>
          <p:cNvPr id="583" name="Google Shape;583;p50"/>
          <p:cNvSpPr txBox="1"/>
          <p:nvPr/>
        </p:nvSpPr>
        <p:spPr>
          <a:xfrm>
            <a:off x="0" y="4604975"/>
            <a:ext cx="280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latin typeface="Nunito"/>
                <a:ea typeface="Nunito"/>
                <a:cs typeface="Nunito"/>
                <a:sym typeface="Nunito"/>
              </a:rPr>
              <a:t>Image source: local python file running in Visual Studio Code (1.92.2) in Macbook Pro M1</a:t>
            </a:r>
            <a:endParaRPr sz="1100">
              <a:solidFill>
                <a:schemeClr val="dk2"/>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1"/>
          <p:cNvSpPr txBox="1"/>
          <p:nvPr>
            <p:ph type="title"/>
          </p:nvPr>
        </p:nvSpPr>
        <p:spPr>
          <a:xfrm>
            <a:off x="1274525" y="540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666666"/>
                </a:solidFill>
              </a:rPr>
              <a:t>Interactive maps with Folium</a:t>
            </a:r>
            <a:endParaRPr>
              <a:solidFill>
                <a:srgbClr val="666666"/>
              </a:solidFill>
            </a:endParaRPr>
          </a:p>
        </p:txBody>
      </p:sp>
      <p:sp>
        <p:nvSpPr>
          <p:cNvPr id="589" name="Google Shape;589;p51"/>
          <p:cNvSpPr txBox="1"/>
          <p:nvPr>
            <p:ph idx="1" type="body"/>
          </p:nvPr>
        </p:nvSpPr>
        <p:spPr>
          <a:xfrm>
            <a:off x="1274525" y="1018100"/>
            <a:ext cx="4086300" cy="10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50">
                <a:solidFill>
                  <a:srgbClr val="0E0E0E"/>
                </a:solidFill>
                <a:latin typeface="Arial"/>
                <a:ea typeface="Arial"/>
                <a:cs typeface="Arial"/>
                <a:sym typeface="Arial"/>
              </a:rPr>
              <a:t>Creating maps in this project is crucial for visualizing the spatial relationships between launch sites and their outcomes, revealing patterns and trends influenced by location. For instance, </a:t>
            </a:r>
            <a:r>
              <a:rPr b="1" lang="en-GB" sz="850">
                <a:solidFill>
                  <a:srgbClr val="0E0E0E"/>
                </a:solidFill>
                <a:latin typeface="Arial"/>
                <a:ea typeface="Arial"/>
                <a:cs typeface="Arial"/>
                <a:sym typeface="Arial"/>
              </a:rPr>
              <a:t>mapping shows how proximity to water and isolation of launch sites are strategic factors in minimizing risk to people in case of accidents.</a:t>
            </a:r>
            <a:endParaRPr b="1" sz="850">
              <a:solidFill>
                <a:srgbClr val="0E0E0E"/>
              </a:solidFill>
              <a:latin typeface="Arial"/>
              <a:ea typeface="Arial"/>
              <a:cs typeface="Arial"/>
              <a:sym typeface="Arial"/>
            </a:endParaRPr>
          </a:p>
          <a:p>
            <a:pPr indent="0" lvl="0" marL="0" rtl="0" algn="l">
              <a:spcBef>
                <a:spcPts val="1200"/>
              </a:spcBef>
              <a:spcAft>
                <a:spcPts val="1200"/>
              </a:spcAft>
              <a:buSzPts val="523"/>
              <a:buNone/>
            </a:pPr>
            <a:r>
              <a:t/>
            </a:r>
            <a:endParaRPr sz="798">
              <a:solidFill>
                <a:srgbClr val="0E0E0E"/>
              </a:solidFill>
              <a:latin typeface="Arial"/>
              <a:ea typeface="Arial"/>
              <a:cs typeface="Arial"/>
              <a:sym typeface="Arial"/>
            </a:endParaRPr>
          </a:p>
        </p:txBody>
      </p:sp>
      <p:sp>
        <p:nvSpPr>
          <p:cNvPr id="590" name="Google Shape;590;p51"/>
          <p:cNvSpPr txBox="1"/>
          <p:nvPr>
            <p:ph idx="1" type="body"/>
          </p:nvPr>
        </p:nvSpPr>
        <p:spPr>
          <a:xfrm>
            <a:off x="882850" y="4389600"/>
            <a:ext cx="3603600" cy="574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locations and  adding text label on a specific coordinates </a:t>
            </a:r>
            <a:endParaRPr sz="617"/>
          </a:p>
        </p:txBody>
      </p:sp>
      <p:sp>
        <p:nvSpPr>
          <p:cNvPr id="591" name="Google Shape;591;p51"/>
          <p:cNvSpPr txBox="1"/>
          <p:nvPr>
            <p:ph idx="1" type="body"/>
          </p:nvPr>
        </p:nvSpPr>
        <p:spPr>
          <a:xfrm>
            <a:off x="5410475" y="4569300"/>
            <a:ext cx="3603600" cy="574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market clusters for each launch sites and showing success and fail landing </a:t>
            </a:r>
            <a:r>
              <a:rPr lang="en-GB" sz="998">
                <a:solidFill>
                  <a:srgbClr val="0E0E0E"/>
                </a:solidFill>
                <a:latin typeface="Arial"/>
                <a:ea typeface="Arial"/>
                <a:cs typeface="Arial"/>
                <a:sym typeface="Arial"/>
              </a:rPr>
              <a:t>rockets</a:t>
            </a:r>
            <a:r>
              <a:rPr lang="en-GB" sz="998">
                <a:solidFill>
                  <a:srgbClr val="0E0E0E"/>
                </a:solidFill>
                <a:latin typeface="Arial"/>
                <a:ea typeface="Arial"/>
                <a:cs typeface="Arial"/>
                <a:sym typeface="Arial"/>
              </a:rPr>
              <a:t> site.</a:t>
            </a:r>
            <a:endParaRPr sz="617"/>
          </a:p>
        </p:txBody>
      </p:sp>
      <p:pic>
        <p:nvPicPr>
          <p:cNvPr id="592" name="Google Shape;592;p51"/>
          <p:cNvPicPr preferRelativeResize="0"/>
          <p:nvPr/>
        </p:nvPicPr>
        <p:blipFill>
          <a:blip r:embed="rId3">
            <a:alphaModFix/>
          </a:blip>
          <a:stretch>
            <a:fillRect/>
          </a:stretch>
        </p:blipFill>
        <p:spPr>
          <a:xfrm>
            <a:off x="763100" y="2136438"/>
            <a:ext cx="3925661" cy="2183325"/>
          </a:xfrm>
          <a:prstGeom prst="rect">
            <a:avLst/>
          </a:prstGeom>
          <a:noFill/>
          <a:ln>
            <a:noFill/>
          </a:ln>
        </p:spPr>
      </p:pic>
      <p:pic>
        <p:nvPicPr>
          <p:cNvPr id="593" name="Google Shape;593;p51"/>
          <p:cNvPicPr preferRelativeResize="0"/>
          <p:nvPr/>
        </p:nvPicPr>
        <p:blipFill>
          <a:blip r:embed="rId4">
            <a:alphaModFix/>
          </a:blip>
          <a:stretch>
            <a:fillRect/>
          </a:stretch>
        </p:blipFill>
        <p:spPr>
          <a:xfrm>
            <a:off x="5410472" y="1284150"/>
            <a:ext cx="3034900" cy="31670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2"/>
          <p:cNvSpPr txBox="1"/>
          <p:nvPr>
            <p:ph type="title"/>
          </p:nvPr>
        </p:nvSpPr>
        <p:spPr>
          <a:xfrm>
            <a:off x="1291050" y="4995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666666"/>
                </a:solidFill>
              </a:rPr>
              <a:t>Interactive maps with Folium</a:t>
            </a:r>
            <a:endParaRPr>
              <a:solidFill>
                <a:srgbClr val="666666"/>
              </a:solidFill>
            </a:endParaRPr>
          </a:p>
        </p:txBody>
      </p:sp>
      <p:sp>
        <p:nvSpPr>
          <p:cNvPr id="599" name="Google Shape;599;p52"/>
          <p:cNvSpPr txBox="1"/>
          <p:nvPr>
            <p:ph idx="1" type="body"/>
          </p:nvPr>
        </p:nvSpPr>
        <p:spPr>
          <a:xfrm>
            <a:off x="680100" y="1378013"/>
            <a:ext cx="3707100" cy="32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rgbClr val="0E0E0E"/>
                </a:solidFill>
                <a:latin typeface="Arial"/>
                <a:ea typeface="Arial"/>
                <a:cs typeface="Arial"/>
                <a:sym typeface="Arial"/>
              </a:rPr>
              <a:t>S</a:t>
            </a:r>
            <a:r>
              <a:rPr lang="en-GB" sz="1350">
                <a:solidFill>
                  <a:srgbClr val="0E0E0E"/>
                </a:solidFill>
                <a:latin typeface="Arial"/>
                <a:ea typeface="Arial"/>
                <a:cs typeface="Arial"/>
                <a:sym typeface="Arial"/>
              </a:rPr>
              <a:t>howing the distance of </a:t>
            </a:r>
            <a:r>
              <a:rPr b="1" lang="en-GB" sz="1350">
                <a:solidFill>
                  <a:srgbClr val="0E0E0E"/>
                </a:solidFill>
                <a:latin typeface="Arial"/>
                <a:ea typeface="Arial"/>
                <a:cs typeface="Arial"/>
                <a:sym typeface="Arial"/>
              </a:rPr>
              <a:t>17.57km</a:t>
            </a:r>
            <a:r>
              <a:rPr lang="en-GB" sz="1350">
                <a:solidFill>
                  <a:srgbClr val="0E0E0E"/>
                </a:solidFill>
                <a:latin typeface="Arial"/>
                <a:ea typeface="Arial"/>
                <a:cs typeface="Arial"/>
                <a:sym typeface="Arial"/>
              </a:rPr>
              <a:t> from a launch site </a:t>
            </a:r>
            <a:r>
              <a:rPr b="1" lang="en-GB" sz="1350">
                <a:solidFill>
                  <a:srgbClr val="0E0E0E"/>
                </a:solidFill>
                <a:latin typeface="Arial"/>
                <a:ea typeface="Arial"/>
                <a:cs typeface="Arial"/>
                <a:sym typeface="Arial"/>
              </a:rPr>
              <a:t>(CCAFS SLC-40)</a:t>
            </a:r>
            <a:r>
              <a:rPr lang="en-GB" sz="1350">
                <a:solidFill>
                  <a:srgbClr val="0E0E0E"/>
                </a:solidFill>
                <a:latin typeface="Arial"/>
                <a:ea typeface="Arial"/>
                <a:cs typeface="Arial"/>
                <a:sym typeface="Arial"/>
              </a:rPr>
              <a:t> to the closer city </a:t>
            </a:r>
            <a:r>
              <a:rPr b="1" lang="en-GB" sz="1350">
                <a:solidFill>
                  <a:srgbClr val="0E0E0E"/>
                </a:solidFill>
                <a:latin typeface="Arial"/>
                <a:ea typeface="Arial"/>
                <a:cs typeface="Arial"/>
                <a:sym typeface="Arial"/>
              </a:rPr>
              <a:t>(Cape Canaveral).</a:t>
            </a:r>
            <a:r>
              <a:rPr lang="en-GB" sz="1350">
                <a:solidFill>
                  <a:srgbClr val="0E0E0E"/>
                </a:solidFill>
                <a:latin typeface="Arial"/>
                <a:ea typeface="Arial"/>
                <a:cs typeface="Arial"/>
                <a:sym typeface="Arial"/>
              </a:rPr>
              <a:t> </a:t>
            </a:r>
            <a:endParaRPr sz="1350">
              <a:solidFill>
                <a:srgbClr val="0E0E0E"/>
              </a:solidFill>
              <a:latin typeface="Arial"/>
              <a:ea typeface="Arial"/>
              <a:cs typeface="Arial"/>
              <a:sym typeface="Arial"/>
            </a:endParaRPr>
          </a:p>
          <a:p>
            <a:pPr indent="0" lvl="0" marL="0" rtl="0" algn="l">
              <a:spcBef>
                <a:spcPts val="0"/>
              </a:spcBef>
              <a:spcAft>
                <a:spcPts val="0"/>
              </a:spcAft>
              <a:buNone/>
            </a:pPr>
            <a:r>
              <a:rPr b="1" lang="en-GB" sz="1350">
                <a:solidFill>
                  <a:srgbClr val="0E0E0E"/>
                </a:solidFill>
                <a:latin typeface="Arial"/>
                <a:ea typeface="Arial"/>
                <a:cs typeface="Arial"/>
                <a:sym typeface="Arial"/>
              </a:rPr>
              <a:t> </a:t>
            </a:r>
            <a:endParaRPr b="1" sz="1350">
              <a:solidFill>
                <a:srgbClr val="0E0E0E"/>
              </a:solidFill>
              <a:latin typeface="Arial"/>
              <a:ea typeface="Arial"/>
              <a:cs typeface="Arial"/>
              <a:sym typeface="Arial"/>
            </a:endParaRPr>
          </a:p>
          <a:p>
            <a:pPr indent="0" lvl="0" marL="0" rtl="0" algn="l">
              <a:spcBef>
                <a:spcPts val="0"/>
              </a:spcBef>
              <a:spcAft>
                <a:spcPts val="0"/>
              </a:spcAft>
              <a:buNone/>
            </a:pPr>
            <a:r>
              <a:rPr b="1" lang="en-GB" sz="1350">
                <a:solidFill>
                  <a:srgbClr val="0E0E0E"/>
                </a:solidFill>
                <a:latin typeface="Arial"/>
                <a:ea typeface="Arial"/>
                <a:cs typeface="Arial"/>
                <a:sym typeface="Arial"/>
              </a:rPr>
              <a:t>We are able to answer:</a:t>
            </a:r>
            <a:endParaRPr b="1" sz="1350">
              <a:solidFill>
                <a:srgbClr val="0E0E0E"/>
              </a:solidFill>
              <a:latin typeface="Arial"/>
              <a:ea typeface="Arial"/>
              <a:cs typeface="Arial"/>
              <a:sym typeface="Arial"/>
            </a:endParaRPr>
          </a:p>
          <a:p>
            <a:pPr indent="-314325" lvl="0" marL="457200" rtl="0" algn="l">
              <a:spcBef>
                <a:spcPts val="0"/>
              </a:spcBef>
              <a:spcAft>
                <a:spcPts val="0"/>
              </a:spcAft>
              <a:buClr>
                <a:srgbClr val="0E0E0E"/>
              </a:buClr>
              <a:buSzPts val="1350"/>
              <a:buFont typeface="Arial"/>
              <a:buChar char="●"/>
            </a:pPr>
            <a:r>
              <a:rPr lang="en-GB" sz="1350">
                <a:solidFill>
                  <a:srgbClr val="0E0E0E"/>
                </a:solidFill>
                <a:latin typeface="Arial"/>
                <a:ea typeface="Arial"/>
                <a:cs typeface="Arial"/>
                <a:sym typeface="Arial"/>
              </a:rPr>
              <a:t>Are launch sites in close proximity to railways?</a:t>
            </a:r>
            <a:endParaRPr sz="1350">
              <a:solidFill>
                <a:srgbClr val="0E0E0E"/>
              </a:solidFill>
              <a:latin typeface="Arial"/>
              <a:ea typeface="Arial"/>
              <a:cs typeface="Arial"/>
              <a:sym typeface="Arial"/>
            </a:endParaRPr>
          </a:p>
          <a:p>
            <a:pPr indent="-314325" lvl="0" marL="457200" rtl="0" algn="l">
              <a:spcBef>
                <a:spcPts val="0"/>
              </a:spcBef>
              <a:spcAft>
                <a:spcPts val="0"/>
              </a:spcAft>
              <a:buClr>
                <a:srgbClr val="0E0E0E"/>
              </a:buClr>
              <a:buSzPts val="1350"/>
              <a:buFont typeface="Arial"/>
              <a:buChar char="●"/>
            </a:pPr>
            <a:r>
              <a:rPr lang="en-GB" sz="1350">
                <a:solidFill>
                  <a:srgbClr val="0E0E0E"/>
                </a:solidFill>
                <a:latin typeface="Arial"/>
                <a:ea typeface="Arial"/>
                <a:cs typeface="Arial"/>
                <a:sym typeface="Arial"/>
              </a:rPr>
              <a:t>Are launch sites in close proximity to highways?</a:t>
            </a:r>
            <a:endParaRPr sz="1350">
              <a:solidFill>
                <a:srgbClr val="0E0E0E"/>
              </a:solidFill>
              <a:latin typeface="Arial"/>
              <a:ea typeface="Arial"/>
              <a:cs typeface="Arial"/>
              <a:sym typeface="Arial"/>
            </a:endParaRPr>
          </a:p>
          <a:p>
            <a:pPr indent="-314325" lvl="0" marL="457200" rtl="0" algn="l">
              <a:spcBef>
                <a:spcPts val="0"/>
              </a:spcBef>
              <a:spcAft>
                <a:spcPts val="0"/>
              </a:spcAft>
              <a:buClr>
                <a:srgbClr val="0E0E0E"/>
              </a:buClr>
              <a:buSzPts val="1350"/>
              <a:buFont typeface="Arial"/>
              <a:buChar char="●"/>
            </a:pPr>
            <a:r>
              <a:rPr lang="en-GB" sz="1350">
                <a:solidFill>
                  <a:srgbClr val="0E0E0E"/>
                </a:solidFill>
                <a:latin typeface="Arial"/>
                <a:ea typeface="Arial"/>
                <a:cs typeface="Arial"/>
                <a:sym typeface="Arial"/>
              </a:rPr>
              <a:t>Are launch sites in close proximity to coastline?</a:t>
            </a:r>
            <a:endParaRPr sz="1350">
              <a:solidFill>
                <a:srgbClr val="0E0E0E"/>
              </a:solidFill>
              <a:latin typeface="Arial"/>
              <a:ea typeface="Arial"/>
              <a:cs typeface="Arial"/>
              <a:sym typeface="Arial"/>
            </a:endParaRPr>
          </a:p>
          <a:p>
            <a:pPr indent="-314325" lvl="0" marL="457200" rtl="0" algn="l">
              <a:spcBef>
                <a:spcPts val="0"/>
              </a:spcBef>
              <a:spcAft>
                <a:spcPts val="0"/>
              </a:spcAft>
              <a:buClr>
                <a:srgbClr val="0E0E0E"/>
              </a:buClr>
              <a:buSzPts val="1350"/>
              <a:buFont typeface="Arial"/>
              <a:buChar char="●"/>
            </a:pPr>
            <a:r>
              <a:rPr lang="en-GB" sz="1350">
                <a:solidFill>
                  <a:srgbClr val="0E0E0E"/>
                </a:solidFill>
                <a:latin typeface="Arial"/>
                <a:ea typeface="Arial"/>
                <a:cs typeface="Arial"/>
                <a:sym typeface="Arial"/>
              </a:rPr>
              <a:t>Do launch sites keep certain distance away from cities?</a:t>
            </a:r>
            <a:endParaRPr sz="1350">
              <a:solidFill>
                <a:srgbClr val="0E0E0E"/>
              </a:solidFill>
              <a:latin typeface="Arial"/>
              <a:ea typeface="Arial"/>
              <a:cs typeface="Arial"/>
              <a:sym typeface="Arial"/>
            </a:endParaRPr>
          </a:p>
        </p:txBody>
      </p:sp>
      <p:pic>
        <p:nvPicPr>
          <p:cNvPr id="600" name="Google Shape;600;p52"/>
          <p:cNvPicPr preferRelativeResize="0"/>
          <p:nvPr/>
        </p:nvPicPr>
        <p:blipFill>
          <a:blip r:embed="rId3">
            <a:alphaModFix/>
          </a:blip>
          <a:stretch>
            <a:fillRect/>
          </a:stretch>
        </p:blipFill>
        <p:spPr>
          <a:xfrm>
            <a:off x="4605050" y="1181000"/>
            <a:ext cx="3645824" cy="3627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3"/>
          <p:cNvSpPr txBox="1"/>
          <p:nvPr>
            <p:ph type="title"/>
          </p:nvPr>
        </p:nvSpPr>
        <p:spPr>
          <a:xfrm>
            <a:off x="1167175" y="1444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Plotly Dash dashboard</a:t>
            </a:r>
            <a:endParaRPr/>
          </a:p>
        </p:txBody>
      </p:sp>
      <p:sp>
        <p:nvSpPr>
          <p:cNvPr id="606" name="Google Shape;606;p53"/>
          <p:cNvSpPr txBox="1"/>
          <p:nvPr/>
        </p:nvSpPr>
        <p:spPr>
          <a:xfrm>
            <a:off x="2997475" y="4476525"/>
            <a:ext cx="5443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latin typeface="Nunito"/>
                <a:ea typeface="Nunito"/>
                <a:cs typeface="Nunito"/>
                <a:sym typeface="Nunito"/>
              </a:rPr>
              <a:t>Image source: local python file running in Visual Studio Code (1.92.2) in Macbook Pro M1. Gif created in Canva</a:t>
            </a:r>
            <a:endParaRPr sz="1100">
              <a:solidFill>
                <a:schemeClr val="dk2"/>
              </a:solidFill>
              <a:latin typeface="Nunito"/>
              <a:ea typeface="Nunito"/>
              <a:cs typeface="Nunito"/>
              <a:sym typeface="Nunito"/>
            </a:endParaRPr>
          </a:p>
        </p:txBody>
      </p:sp>
      <p:pic>
        <p:nvPicPr>
          <p:cNvPr id="607" name="Google Shape;607;p53"/>
          <p:cNvPicPr preferRelativeResize="0"/>
          <p:nvPr/>
        </p:nvPicPr>
        <p:blipFill>
          <a:blip r:embed="rId3">
            <a:alphaModFix/>
          </a:blip>
          <a:stretch>
            <a:fillRect/>
          </a:stretch>
        </p:blipFill>
        <p:spPr>
          <a:xfrm>
            <a:off x="2667225" y="914925"/>
            <a:ext cx="6420275" cy="3611400"/>
          </a:xfrm>
          <a:prstGeom prst="rect">
            <a:avLst/>
          </a:prstGeom>
          <a:noFill/>
          <a:ln>
            <a:noFill/>
          </a:ln>
        </p:spPr>
      </p:pic>
      <p:sp>
        <p:nvSpPr>
          <p:cNvPr id="608" name="Google Shape;608;p53"/>
          <p:cNvSpPr txBox="1"/>
          <p:nvPr>
            <p:ph idx="1" type="body"/>
          </p:nvPr>
        </p:nvSpPr>
        <p:spPr>
          <a:xfrm>
            <a:off x="226025" y="1480150"/>
            <a:ext cx="2361300" cy="330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50">
                <a:solidFill>
                  <a:srgbClr val="0E0E0E"/>
                </a:solidFill>
                <a:latin typeface="Arial"/>
                <a:ea typeface="Arial"/>
                <a:cs typeface="Arial"/>
                <a:sym typeface="Arial"/>
              </a:rPr>
              <a:t>This Plotly Dash dashboard provides an interactive platform to visualize key metrics and trends related to SpaceX Falcon 9 launches. It features various elements, such as the success rate by launch site, which highlights site-specific performance, and an analysis of how payload mass affects the likelihood of a successful landing. The dashboard offers a dynamic, user-friendly way to explore data, identify patterns, and gain valuable insights, ultimately supporting data-driven decision-making for future launches.</a:t>
            </a:r>
            <a:endParaRPr sz="1050">
              <a:solidFill>
                <a:srgbClr val="0E0E0E"/>
              </a:solidFill>
              <a:latin typeface="Arial"/>
              <a:ea typeface="Arial"/>
              <a:cs typeface="Arial"/>
              <a:sym typeface="Arial"/>
            </a:endParaRPr>
          </a:p>
          <a:p>
            <a:pPr indent="0" lvl="0" marL="0" rtl="0" algn="l">
              <a:spcBef>
                <a:spcPts val="0"/>
              </a:spcBef>
              <a:spcAft>
                <a:spcPts val="1200"/>
              </a:spcAft>
              <a:buNone/>
            </a:pPr>
            <a:r>
              <a:t/>
            </a:r>
            <a:endParaRPr sz="1050">
              <a:solidFill>
                <a:srgbClr val="0E0E0E"/>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614" name="Google Shape;614;p54"/>
          <p:cNvSpPr txBox="1"/>
          <p:nvPr>
            <p:ph idx="1" type="body"/>
          </p:nvPr>
        </p:nvSpPr>
        <p:spPr>
          <a:xfrm>
            <a:off x="1229125" y="1168575"/>
            <a:ext cx="7577100" cy="3711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b="1" lang="en-GB" sz="1115"/>
              <a:t>Model Performance: </a:t>
            </a:r>
            <a:r>
              <a:rPr lang="en-GB" sz="1115"/>
              <a:t>The </a:t>
            </a:r>
            <a:r>
              <a:rPr lang="en-GB" sz="1115"/>
              <a:t>Logistic Regression and Decision Tree models</a:t>
            </a:r>
            <a:r>
              <a:rPr lang="en-GB" sz="1115"/>
              <a:t> demonstrated the highest accuracy and balanced performance across key metrics, making it the best choice for predicting Falcon 9 first-stage landing success.</a:t>
            </a:r>
            <a:endParaRPr sz="1115"/>
          </a:p>
          <a:p>
            <a:pPr indent="0" lvl="0" marL="0" rtl="0" algn="l">
              <a:lnSpc>
                <a:spcPct val="105000"/>
              </a:lnSpc>
              <a:spcBef>
                <a:spcPts val="1200"/>
              </a:spcBef>
              <a:spcAft>
                <a:spcPts val="0"/>
              </a:spcAft>
              <a:buSzPts val="605"/>
              <a:buNone/>
            </a:pPr>
            <a:r>
              <a:rPr b="1" lang="en-GB" sz="1115"/>
              <a:t>Key Insights:</a:t>
            </a:r>
            <a:endParaRPr b="1" sz="1115"/>
          </a:p>
          <a:p>
            <a:pPr indent="0" lvl="0" marL="0" rtl="0" algn="l">
              <a:lnSpc>
                <a:spcPct val="105000"/>
              </a:lnSpc>
              <a:spcBef>
                <a:spcPts val="1200"/>
              </a:spcBef>
              <a:spcAft>
                <a:spcPts val="0"/>
              </a:spcAft>
              <a:buSzPts val="605"/>
              <a:buNone/>
            </a:pPr>
            <a:r>
              <a:rPr lang="en-GB" sz="1115"/>
              <a:t>The Support Vector Machine (SVM) and K-Nearest Neighbors (KNN) models had lower accuracy and struggled with prediction errors, particularly false positives and false negatives.</a:t>
            </a:r>
            <a:endParaRPr sz="1115"/>
          </a:p>
          <a:p>
            <a:pPr indent="0" lvl="0" marL="0" rtl="0" algn="l">
              <a:lnSpc>
                <a:spcPct val="105000"/>
              </a:lnSpc>
              <a:spcBef>
                <a:spcPts val="1200"/>
              </a:spcBef>
              <a:spcAft>
                <a:spcPts val="0"/>
              </a:spcAft>
              <a:buSzPts val="605"/>
              <a:buNone/>
            </a:pPr>
            <a:r>
              <a:rPr b="1" lang="en-GB" sz="1115"/>
              <a:t>Enhanced Data Visualization: </a:t>
            </a:r>
            <a:r>
              <a:rPr lang="en-GB" sz="1115"/>
              <a:t>Interactive maps and dashboards effectively visualize complex data, making it easier to identify patterns and trends in SpaceX launch outcomes.</a:t>
            </a:r>
            <a:endParaRPr sz="1115"/>
          </a:p>
          <a:p>
            <a:pPr indent="0" lvl="0" marL="0" rtl="0" algn="l">
              <a:lnSpc>
                <a:spcPct val="105000"/>
              </a:lnSpc>
              <a:spcBef>
                <a:spcPts val="1200"/>
              </a:spcBef>
              <a:spcAft>
                <a:spcPts val="0"/>
              </a:spcAft>
              <a:buSzPts val="605"/>
              <a:buNone/>
            </a:pPr>
            <a:r>
              <a:rPr b="1" lang="en-GB" sz="1115"/>
              <a:t>Implications for Space Y:</a:t>
            </a:r>
            <a:r>
              <a:rPr lang="en-GB" sz="1115"/>
              <a:t> Accurate predictions of landing success can optimize mission planning, reduce costs, and enhance decision-making processes for future launches.</a:t>
            </a:r>
            <a:endParaRPr sz="1115"/>
          </a:p>
          <a:p>
            <a:pPr indent="0" lvl="0" marL="0" rtl="0" algn="l">
              <a:lnSpc>
                <a:spcPct val="105000"/>
              </a:lnSpc>
              <a:spcBef>
                <a:spcPts val="1200"/>
              </a:spcBef>
              <a:spcAft>
                <a:spcPts val="0"/>
              </a:spcAft>
              <a:buSzPts val="605"/>
              <a:buNone/>
            </a:pPr>
            <a:r>
              <a:rPr b="1" lang="en-GB" sz="1115"/>
              <a:t>Future Recommendations:</a:t>
            </a:r>
            <a:endParaRPr b="1" sz="1115"/>
          </a:p>
          <a:p>
            <a:pPr indent="-299402" lvl="0" marL="457200" rtl="0" algn="l">
              <a:lnSpc>
                <a:spcPct val="105000"/>
              </a:lnSpc>
              <a:spcBef>
                <a:spcPts val="1200"/>
              </a:spcBef>
              <a:spcAft>
                <a:spcPts val="0"/>
              </a:spcAft>
              <a:buSzPts val="1115"/>
              <a:buChar char="●"/>
            </a:pPr>
            <a:r>
              <a:rPr lang="en-GB" sz="1115"/>
              <a:t>Further model tuning and exploration of additional features could improve prediction accuracy.</a:t>
            </a:r>
            <a:endParaRPr sz="1115"/>
          </a:p>
          <a:p>
            <a:pPr indent="-299402" lvl="0" marL="457200" rtl="0" algn="l">
              <a:lnSpc>
                <a:spcPct val="105000"/>
              </a:lnSpc>
              <a:spcBef>
                <a:spcPts val="0"/>
              </a:spcBef>
              <a:spcAft>
                <a:spcPts val="0"/>
              </a:spcAft>
              <a:buSzPts val="1115"/>
              <a:buChar char="●"/>
            </a:pPr>
            <a:r>
              <a:rPr lang="en-GB" sz="1115"/>
              <a:t>Consider using ensemble methods or advanced techniques such as deep learning to enhance model performance.</a:t>
            </a:r>
            <a:endParaRPr sz="111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1"/>
          <p:cNvSpPr txBox="1"/>
          <p:nvPr>
            <p:ph type="title"/>
          </p:nvPr>
        </p:nvSpPr>
        <p:spPr>
          <a:xfrm>
            <a:off x="267805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Collection and Data Wrangling</a:t>
            </a:r>
            <a:endParaRPr/>
          </a:p>
        </p:txBody>
      </p:sp>
      <p:sp>
        <p:nvSpPr>
          <p:cNvPr id="336" name="Google Shape;336;p21"/>
          <p:cNvSpPr txBox="1"/>
          <p:nvPr>
            <p:ph idx="1" type="body"/>
          </p:nvPr>
        </p:nvSpPr>
        <p:spPr>
          <a:xfrm>
            <a:off x="2727575" y="1507350"/>
            <a:ext cx="5656200" cy="3138900"/>
          </a:xfrm>
          <a:prstGeom prst="rect">
            <a:avLst/>
          </a:prstGeom>
        </p:spPr>
        <p:txBody>
          <a:bodyPr anchorCtr="0" anchor="t" bIns="91425" lIns="91425" spcFirstLastPara="1" rIns="91425" wrap="square" tIns="91425">
            <a:normAutofit fontScale="85000" lnSpcReduction="10000"/>
          </a:bodyPr>
          <a:lstStyle/>
          <a:p>
            <a:pPr indent="0" lvl="0" marL="0" rtl="0" algn="l">
              <a:spcBef>
                <a:spcPts val="1200"/>
              </a:spcBef>
              <a:spcAft>
                <a:spcPts val="0"/>
              </a:spcAft>
              <a:buNone/>
            </a:pPr>
            <a:r>
              <a:rPr lang="en-GB" sz="1050">
                <a:solidFill>
                  <a:srgbClr val="0E0E0E"/>
                </a:solidFill>
                <a:latin typeface="Arial"/>
                <a:ea typeface="Arial"/>
                <a:cs typeface="Arial"/>
                <a:sym typeface="Arial"/>
              </a:rPr>
              <a:t>The data for this project was collected from publicly available sources, including API SpaceX's sources, cvs files and </a:t>
            </a:r>
            <a:r>
              <a:rPr lang="en-GB" sz="1050">
                <a:solidFill>
                  <a:srgbClr val="0E0E0E"/>
                </a:solidFill>
                <a:latin typeface="Arial"/>
                <a:ea typeface="Arial"/>
                <a:cs typeface="Arial"/>
                <a:sym typeface="Arial"/>
              </a:rPr>
              <a:t>web scraping</a:t>
            </a:r>
            <a:r>
              <a:rPr lang="en-GB" sz="1050">
                <a:solidFill>
                  <a:srgbClr val="0E0E0E"/>
                </a:solidFill>
                <a:latin typeface="Arial"/>
                <a:ea typeface="Arial"/>
                <a:cs typeface="Arial"/>
                <a:sym typeface="Arial"/>
              </a:rPr>
              <a:t> methods using </a:t>
            </a:r>
            <a:r>
              <a:rPr lang="en-GB" sz="1050">
                <a:solidFill>
                  <a:srgbClr val="0E0E0E"/>
                </a:solidFill>
                <a:latin typeface="Arial"/>
                <a:ea typeface="Arial"/>
                <a:cs typeface="Arial"/>
                <a:sym typeface="Arial"/>
              </a:rPr>
              <a:t>beautifulsoup</a:t>
            </a:r>
            <a:r>
              <a:rPr lang="en-GB" sz="1050">
                <a:solidFill>
                  <a:srgbClr val="0E0E0E"/>
                </a:solidFill>
                <a:latin typeface="Arial"/>
                <a:ea typeface="Arial"/>
                <a:cs typeface="Arial"/>
                <a:sym typeface="Arial"/>
              </a:rPr>
              <a:t> in wikipedia website. The data includes information on each Falcon 9 launch, such as launch date, landing site, payload mass, weather conditions, and landing success among others.</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Data Acquisition</a:t>
            </a:r>
            <a:endParaRPr b="1" sz="1100">
              <a:solidFill>
                <a:srgbClr val="000000"/>
              </a:solidFill>
              <a:latin typeface="Arial"/>
              <a:ea typeface="Arial"/>
              <a:cs typeface="Arial"/>
              <a:sym typeface="Arial"/>
            </a:endParaRPr>
          </a:p>
          <a:p>
            <a:pPr indent="0" lvl="0" marL="0" rtl="0" algn="l">
              <a:spcBef>
                <a:spcPts val="1200"/>
              </a:spcBef>
              <a:spcAft>
                <a:spcPts val="0"/>
              </a:spcAft>
              <a:buNone/>
            </a:pPr>
            <a:r>
              <a:rPr lang="en-GB" sz="1100">
                <a:solidFill>
                  <a:srgbClr val="000000"/>
                </a:solidFill>
                <a:latin typeface="Arial"/>
                <a:ea typeface="Arial"/>
                <a:cs typeface="Arial"/>
                <a:sym typeface="Arial"/>
              </a:rPr>
              <a:t>Collecting data from various sources, ensuring data quality, and performing initial cleaning.</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Data Cleaning and Transformation</a:t>
            </a:r>
            <a:endParaRPr b="1" sz="1100">
              <a:solidFill>
                <a:srgbClr val="000000"/>
              </a:solidFill>
              <a:latin typeface="Arial"/>
              <a:ea typeface="Arial"/>
              <a:cs typeface="Arial"/>
              <a:sym typeface="Arial"/>
            </a:endParaRPr>
          </a:p>
          <a:p>
            <a:pPr indent="0" lvl="0" marL="0" rtl="0" algn="l">
              <a:spcBef>
                <a:spcPts val="1200"/>
              </a:spcBef>
              <a:spcAft>
                <a:spcPts val="0"/>
              </a:spcAft>
              <a:buNone/>
            </a:pPr>
            <a:r>
              <a:rPr lang="en-GB" sz="1100">
                <a:solidFill>
                  <a:srgbClr val="000000"/>
                </a:solidFill>
                <a:latin typeface="Arial"/>
                <a:ea typeface="Arial"/>
                <a:cs typeface="Arial"/>
                <a:sym typeface="Arial"/>
              </a:rPr>
              <a:t>Addressing null values, filtering values, and transforming data into a suitable format for machine learning algorithms.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Data Exploration</a:t>
            </a:r>
            <a:endParaRPr b="1" sz="1100">
              <a:solidFill>
                <a:srgbClr val="000000"/>
              </a:solidFill>
              <a:latin typeface="Arial"/>
              <a:ea typeface="Arial"/>
              <a:cs typeface="Arial"/>
              <a:sym typeface="Arial"/>
            </a:endParaRPr>
          </a:p>
          <a:p>
            <a:pPr indent="0" lvl="0" marL="0" rtl="0" algn="l">
              <a:spcBef>
                <a:spcPts val="1200"/>
              </a:spcBef>
              <a:spcAft>
                <a:spcPts val="0"/>
              </a:spcAft>
              <a:buNone/>
            </a:pPr>
            <a:r>
              <a:rPr lang="en-GB" sz="1100">
                <a:solidFill>
                  <a:srgbClr val="000000"/>
                </a:solidFill>
                <a:latin typeface="Arial"/>
                <a:ea typeface="Arial"/>
                <a:cs typeface="Arial"/>
                <a:sym typeface="Arial"/>
              </a:rPr>
              <a:t>Analyzing the collected data to identify patterns, relationships, and potential features for the model.</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337" name="Google Shape;337;p21"/>
          <p:cNvPicPr preferRelativeResize="0"/>
          <p:nvPr/>
        </p:nvPicPr>
        <p:blipFill rotWithShape="1">
          <a:blip r:embed="rId3">
            <a:alphaModFix/>
          </a:blip>
          <a:srcRect b="9665" l="24766" r="24771" t="0"/>
          <a:stretch/>
        </p:blipFill>
        <p:spPr>
          <a:xfrm>
            <a:off x="0" y="0"/>
            <a:ext cx="2595500" cy="4646249"/>
          </a:xfrm>
          <a:prstGeom prst="rect">
            <a:avLst/>
          </a:prstGeom>
          <a:noFill/>
          <a:ln>
            <a:noFill/>
          </a:ln>
        </p:spPr>
      </p:pic>
      <p:sp>
        <p:nvSpPr>
          <p:cNvPr id="338" name="Google Shape;338;p21"/>
          <p:cNvSpPr txBox="1"/>
          <p:nvPr/>
        </p:nvSpPr>
        <p:spPr>
          <a:xfrm>
            <a:off x="0" y="4604975"/>
            <a:ext cx="280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Nunito"/>
                <a:ea typeface="Nunito"/>
                <a:cs typeface="Nunito"/>
                <a:sym typeface="Nunito"/>
              </a:rPr>
              <a:t>Image source: </a:t>
            </a:r>
            <a:r>
              <a:rPr i="1" lang="en-GB" sz="1000">
                <a:solidFill>
                  <a:schemeClr val="dk2"/>
                </a:solidFill>
              </a:rPr>
              <a:t>Image created by DALL-E, September 2024.</a:t>
            </a:r>
            <a:endParaRPr i="1" sz="1000">
              <a:solidFill>
                <a:schemeClr val="dk2"/>
              </a:solidFill>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2"/>
          <p:cNvSpPr txBox="1"/>
          <p:nvPr>
            <p:ph type="title"/>
          </p:nvPr>
        </p:nvSpPr>
        <p:spPr>
          <a:xfrm>
            <a:off x="267805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Outcomes predicted</a:t>
            </a:r>
            <a:endParaRPr/>
          </a:p>
        </p:txBody>
      </p:sp>
      <p:sp>
        <p:nvSpPr>
          <p:cNvPr id="344" name="Google Shape;344;p22"/>
          <p:cNvSpPr txBox="1"/>
          <p:nvPr>
            <p:ph idx="1" type="body"/>
          </p:nvPr>
        </p:nvSpPr>
        <p:spPr>
          <a:xfrm>
            <a:off x="2727575" y="1507350"/>
            <a:ext cx="3673200" cy="313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050">
                <a:solidFill>
                  <a:srgbClr val="0E0E0E"/>
                </a:solidFill>
                <a:latin typeface="Arial"/>
                <a:ea typeface="Arial"/>
                <a:cs typeface="Arial"/>
                <a:sym typeface="Arial"/>
              </a:rPr>
              <a:t>The goal is to classify the landing outcomes of the Falcon 9 boosters into two distinct categories:</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295275" lvl="0" marL="457200" rtl="0" algn="l">
              <a:spcBef>
                <a:spcPts val="0"/>
              </a:spcBef>
              <a:spcAft>
                <a:spcPts val="0"/>
              </a:spcAft>
              <a:buClr>
                <a:srgbClr val="0E0E0E"/>
              </a:buClr>
              <a:buSzPts val="1050"/>
              <a:buFont typeface="Arial"/>
              <a:buChar char="●"/>
            </a:pPr>
            <a:r>
              <a:rPr b="1" lang="en-GB" sz="1050">
                <a:solidFill>
                  <a:srgbClr val="0E0E0E"/>
                </a:solidFill>
                <a:latin typeface="Arial"/>
                <a:ea typeface="Arial"/>
                <a:cs typeface="Arial"/>
                <a:sym typeface="Arial"/>
              </a:rPr>
              <a:t>Class 0:</a:t>
            </a:r>
            <a:r>
              <a:rPr lang="en-GB" sz="1050">
                <a:solidFill>
                  <a:srgbClr val="0E0E0E"/>
                </a:solidFill>
                <a:latin typeface="Arial"/>
                <a:ea typeface="Arial"/>
                <a:cs typeface="Arial"/>
                <a:sym typeface="Arial"/>
              </a:rPr>
              <a:t> Represents a </a:t>
            </a:r>
            <a:r>
              <a:rPr i="1" lang="en-GB" sz="1050">
                <a:solidFill>
                  <a:srgbClr val="0E0E0E"/>
                </a:solidFill>
                <a:latin typeface="Arial"/>
                <a:ea typeface="Arial"/>
                <a:cs typeface="Arial"/>
                <a:sym typeface="Arial"/>
              </a:rPr>
              <a:t>bad outcome</a:t>
            </a:r>
            <a:r>
              <a:rPr lang="en-GB" sz="1050">
                <a:solidFill>
                  <a:srgbClr val="0E0E0E"/>
                </a:solidFill>
                <a:latin typeface="Arial"/>
                <a:ea typeface="Arial"/>
                <a:cs typeface="Arial"/>
                <a:sym typeface="Arial"/>
              </a:rPr>
              <a:t> where the booster did not successfully land.</a:t>
            </a:r>
            <a:endParaRPr sz="1050">
              <a:solidFill>
                <a:srgbClr val="0E0E0E"/>
              </a:solidFill>
              <a:latin typeface="Arial"/>
              <a:ea typeface="Arial"/>
              <a:cs typeface="Arial"/>
              <a:sym typeface="Arial"/>
            </a:endParaRPr>
          </a:p>
          <a:p>
            <a:pPr indent="-295275" lvl="0" marL="457200" rtl="0" algn="l">
              <a:spcBef>
                <a:spcPts val="0"/>
              </a:spcBef>
              <a:spcAft>
                <a:spcPts val="0"/>
              </a:spcAft>
              <a:buClr>
                <a:srgbClr val="0E0E0E"/>
              </a:buClr>
              <a:buSzPts val="1050"/>
              <a:buFont typeface="Arial"/>
              <a:buChar char="●"/>
            </a:pPr>
            <a:r>
              <a:rPr b="1" lang="en-GB" sz="1050">
                <a:solidFill>
                  <a:srgbClr val="0E0E0E"/>
                </a:solidFill>
                <a:latin typeface="Arial"/>
                <a:ea typeface="Arial"/>
                <a:cs typeface="Arial"/>
                <a:sym typeface="Arial"/>
              </a:rPr>
              <a:t>Class 1:</a:t>
            </a:r>
            <a:r>
              <a:rPr lang="en-GB" sz="1050">
                <a:solidFill>
                  <a:srgbClr val="0E0E0E"/>
                </a:solidFill>
                <a:latin typeface="Arial"/>
                <a:ea typeface="Arial"/>
                <a:cs typeface="Arial"/>
                <a:sym typeface="Arial"/>
              </a:rPr>
              <a:t> Represents a </a:t>
            </a:r>
            <a:r>
              <a:rPr i="1" lang="en-GB" sz="1050">
                <a:solidFill>
                  <a:srgbClr val="0E0E0E"/>
                </a:solidFill>
                <a:latin typeface="Arial"/>
                <a:ea typeface="Arial"/>
                <a:cs typeface="Arial"/>
                <a:sym typeface="Arial"/>
              </a:rPr>
              <a:t>good outcome</a:t>
            </a:r>
            <a:r>
              <a:rPr lang="en-GB" sz="1050">
                <a:solidFill>
                  <a:srgbClr val="0E0E0E"/>
                </a:solidFill>
                <a:latin typeface="Arial"/>
                <a:ea typeface="Arial"/>
                <a:cs typeface="Arial"/>
                <a:sym typeface="Arial"/>
              </a:rPr>
              <a:t> where the booster successfully landed.</a:t>
            </a:r>
            <a:endParaRPr sz="1050">
              <a:solidFill>
                <a:srgbClr val="0E0E0E"/>
              </a:solidFill>
              <a:latin typeface="Arial"/>
              <a:ea typeface="Arial"/>
              <a:cs typeface="Arial"/>
              <a:sym typeface="Arial"/>
            </a:endParaRPr>
          </a:p>
          <a:p>
            <a:pPr indent="-127000" lvl="0" marL="127000" rtl="0" algn="l">
              <a:spcBef>
                <a:spcPts val="0"/>
              </a:spcBef>
              <a:spcAft>
                <a:spcPts val="0"/>
              </a:spcAft>
              <a:buNone/>
            </a:pPr>
            <a:r>
              <a:t/>
            </a:r>
            <a:endParaRPr sz="1050">
              <a:solidFill>
                <a:srgbClr val="0E0E0E"/>
              </a:solidFill>
              <a:latin typeface="Arial"/>
              <a:ea typeface="Arial"/>
              <a:cs typeface="Arial"/>
              <a:sym typeface="Arial"/>
            </a:endParaRPr>
          </a:p>
          <a:p>
            <a:pPr indent="-127000" lvl="0" marL="12700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0"/>
              </a:spcAft>
              <a:buNone/>
            </a:pPr>
            <a:r>
              <a:rPr lang="en-GB" sz="1050">
                <a:solidFill>
                  <a:srgbClr val="0E0E0E"/>
                </a:solidFill>
                <a:latin typeface="Arial"/>
                <a:ea typeface="Arial"/>
                <a:cs typeface="Arial"/>
                <a:sym typeface="Arial"/>
              </a:rPr>
              <a:t>The classification variable, </a:t>
            </a:r>
            <a:r>
              <a:rPr b="1" lang="en-GB" sz="1050">
                <a:solidFill>
                  <a:srgbClr val="0E0E0E"/>
                </a:solidFill>
                <a:latin typeface="Arial"/>
                <a:ea typeface="Arial"/>
                <a:cs typeface="Arial"/>
                <a:sym typeface="Arial"/>
              </a:rPr>
              <a:t>Y</a:t>
            </a:r>
            <a:r>
              <a:rPr lang="en-GB" sz="1050">
                <a:solidFill>
                  <a:srgbClr val="0E0E0E"/>
                </a:solidFill>
                <a:latin typeface="Arial"/>
                <a:ea typeface="Arial"/>
                <a:cs typeface="Arial"/>
                <a:sym typeface="Arial"/>
              </a:rPr>
              <a:t>, will be used to indicate the outcome of each launch, with values of either 0 or 1, providing a clear, binary distinction between successful and unsuccessful landings. This classification will help in analyzing and predicting future landing success rates for cost optimization and competitive positioning.</a:t>
            </a:r>
            <a:endParaRPr sz="1050">
              <a:solidFill>
                <a:srgbClr val="0E0E0E"/>
              </a:solidFill>
              <a:latin typeface="Arial"/>
              <a:ea typeface="Arial"/>
              <a:cs typeface="Arial"/>
              <a:sym typeface="Arial"/>
            </a:endParaRPr>
          </a:p>
          <a:p>
            <a:pPr indent="0" lvl="0" marL="0" rtl="0" algn="l">
              <a:spcBef>
                <a:spcPts val="1200"/>
              </a:spcBef>
              <a:spcAft>
                <a:spcPts val="0"/>
              </a:spcAft>
              <a:buNone/>
            </a:pPr>
            <a:r>
              <a:t/>
            </a:r>
            <a:endParaRPr sz="1050">
              <a:solidFill>
                <a:srgbClr val="0E0E0E"/>
              </a:solidFill>
              <a:latin typeface="Arial"/>
              <a:ea typeface="Arial"/>
              <a:cs typeface="Arial"/>
              <a:sym typeface="Arial"/>
            </a:endParaRPr>
          </a:p>
          <a:p>
            <a:pPr indent="0" lvl="0" marL="0" rtl="0" algn="l">
              <a:spcBef>
                <a:spcPts val="1200"/>
              </a:spcBef>
              <a:spcAft>
                <a:spcPts val="1200"/>
              </a:spcAft>
              <a:buNone/>
            </a:pPr>
            <a:r>
              <a:t/>
            </a:r>
            <a:endParaRPr/>
          </a:p>
        </p:txBody>
      </p:sp>
      <p:pic>
        <p:nvPicPr>
          <p:cNvPr id="345" name="Google Shape;345;p22"/>
          <p:cNvPicPr preferRelativeResize="0"/>
          <p:nvPr/>
        </p:nvPicPr>
        <p:blipFill rotWithShape="1">
          <a:blip r:embed="rId3">
            <a:alphaModFix/>
          </a:blip>
          <a:srcRect b="0" l="34638" r="34638" t="0"/>
          <a:stretch/>
        </p:blipFill>
        <p:spPr>
          <a:xfrm>
            <a:off x="0" y="0"/>
            <a:ext cx="2595499" cy="4646249"/>
          </a:xfrm>
          <a:prstGeom prst="rect">
            <a:avLst/>
          </a:prstGeom>
          <a:noFill/>
          <a:ln>
            <a:noFill/>
          </a:ln>
        </p:spPr>
      </p:pic>
      <p:sp>
        <p:nvSpPr>
          <p:cNvPr id="346" name="Google Shape;346;p22"/>
          <p:cNvSpPr txBox="1"/>
          <p:nvPr/>
        </p:nvSpPr>
        <p:spPr>
          <a:xfrm>
            <a:off x="-72925" y="4469450"/>
            <a:ext cx="2800500" cy="69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highlight>
                  <a:schemeClr val="lt1"/>
                </a:highlight>
                <a:latin typeface="Nunito"/>
                <a:ea typeface="Nunito"/>
                <a:cs typeface="Nunito"/>
                <a:sym typeface="Nunito"/>
              </a:rPr>
              <a:t>Image source: </a:t>
            </a:r>
            <a:r>
              <a:rPr lang="en-GB" sz="700" u="sng">
                <a:solidFill>
                  <a:schemeClr val="dk2"/>
                </a:solidFill>
                <a:highlight>
                  <a:schemeClr val="lt1"/>
                </a:highlight>
                <a:latin typeface="Courier New"/>
                <a:ea typeface="Courier New"/>
                <a:cs typeface="Courier New"/>
                <a:sym typeface="Courier New"/>
              </a:rPr>
              <a:t>https://cf-courses-data.s3.us.cloud-object-storage.appdomain.cloud/IBMDeveloperSkillsNetwork-DS0701EN-SkillsNetwork/api/Images/landing_1.gif</a:t>
            </a:r>
            <a:endParaRPr sz="700" u="sng">
              <a:solidFill>
                <a:schemeClr val="dk2"/>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
              <a:solidFill>
                <a:schemeClr val="dk2"/>
              </a:solidFill>
              <a:latin typeface="Nunito"/>
              <a:ea typeface="Nunito"/>
              <a:cs typeface="Nunito"/>
              <a:sym typeface="Nunito"/>
            </a:endParaRPr>
          </a:p>
        </p:txBody>
      </p:sp>
      <p:pic>
        <p:nvPicPr>
          <p:cNvPr id="347" name="Google Shape;347;p22"/>
          <p:cNvPicPr preferRelativeResize="0"/>
          <p:nvPr/>
        </p:nvPicPr>
        <p:blipFill rotWithShape="1">
          <a:blip r:embed="rId4">
            <a:alphaModFix/>
          </a:blip>
          <a:srcRect b="0" l="34429" r="34432" t="0"/>
          <a:stretch/>
        </p:blipFill>
        <p:spPr>
          <a:xfrm>
            <a:off x="6548500" y="0"/>
            <a:ext cx="2595499" cy="4646249"/>
          </a:xfrm>
          <a:prstGeom prst="rect">
            <a:avLst/>
          </a:prstGeom>
          <a:noFill/>
          <a:ln>
            <a:noFill/>
          </a:ln>
        </p:spPr>
      </p:pic>
      <p:sp>
        <p:nvSpPr>
          <p:cNvPr id="348" name="Google Shape;348;p22"/>
          <p:cNvSpPr txBox="1"/>
          <p:nvPr/>
        </p:nvSpPr>
        <p:spPr>
          <a:xfrm>
            <a:off x="364900" y="691600"/>
            <a:ext cx="1865700" cy="7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chemeClr val="dk2"/>
                </a:solidFill>
                <a:highlight>
                  <a:schemeClr val="lt1"/>
                </a:highlight>
                <a:latin typeface="Nunito"/>
                <a:ea typeface="Nunito"/>
                <a:cs typeface="Nunito"/>
                <a:sym typeface="Nunito"/>
              </a:rPr>
              <a:t>   Class: 1 </a:t>
            </a:r>
            <a:r>
              <a:rPr b="1" lang="en-GB" sz="2100">
                <a:solidFill>
                  <a:schemeClr val="lt1"/>
                </a:solidFill>
                <a:highlight>
                  <a:schemeClr val="lt1"/>
                </a:highlight>
                <a:latin typeface="Nunito"/>
                <a:ea typeface="Nunito"/>
                <a:cs typeface="Nunito"/>
                <a:sym typeface="Nunito"/>
              </a:rPr>
              <a:t> .</a:t>
            </a:r>
            <a:r>
              <a:rPr b="1" lang="en-GB" sz="2100">
                <a:solidFill>
                  <a:schemeClr val="dk2"/>
                </a:solidFill>
                <a:highlight>
                  <a:schemeClr val="lt1"/>
                </a:highlight>
                <a:latin typeface="Nunito"/>
                <a:ea typeface="Nunito"/>
                <a:cs typeface="Nunito"/>
                <a:sym typeface="Nunito"/>
              </a:rPr>
              <a:t> </a:t>
            </a:r>
            <a:endParaRPr b="1" sz="2100">
              <a:solidFill>
                <a:schemeClr val="dk2"/>
              </a:solidFill>
              <a:highlight>
                <a:schemeClr val="lt1"/>
              </a:highlight>
              <a:latin typeface="Nunito"/>
              <a:ea typeface="Nunito"/>
              <a:cs typeface="Nunito"/>
              <a:sym typeface="Nunito"/>
            </a:endParaRPr>
          </a:p>
          <a:p>
            <a:pPr indent="0" lvl="0" marL="0" rtl="0" algn="ctr">
              <a:lnSpc>
                <a:spcPct val="115000"/>
              </a:lnSpc>
              <a:spcBef>
                <a:spcPts val="0"/>
              </a:spcBef>
              <a:spcAft>
                <a:spcPts val="0"/>
              </a:spcAft>
              <a:buNone/>
            </a:pPr>
            <a:r>
              <a:rPr b="1" lang="en-GB" sz="1350">
                <a:solidFill>
                  <a:srgbClr val="6AA84F"/>
                </a:solidFill>
              </a:rPr>
              <a:t>S</a:t>
            </a:r>
            <a:r>
              <a:rPr b="1" lang="en-GB" sz="1350">
                <a:solidFill>
                  <a:srgbClr val="6AA84F"/>
                </a:solidFill>
              </a:rPr>
              <a:t>uccessfully landed</a:t>
            </a:r>
            <a:endParaRPr b="1" sz="2100">
              <a:solidFill>
                <a:srgbClr val="6AA84F"/>
              </a:solidFill>
              <a:latin typeface="Nunito"/>
              <a:ea typeface="Nunito"/>
              <a:cs typeface="Nunito"/>
              <a:sym typeface="Nunito"/>
            </a:endParaRPr>
          </a:p>
        </p:txBody>
      </p:sp>
      <p:sp>
        <p:nvSpPr>
          <p:cNvPr id="349" name="Google Shape;349;p22"/>
          <p:cNvSpPr txBox="1"/>
          <p:nvPr/>
        </p:nvSpPr>
        <p:spPr>
          <a:xfrm>
            <a:off x="6998275" y="552750"/>
            <a:ext cx="1865700" cy="95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chemeClr val="dk2"/>
                </a:solidFill>
                <a:highlight>
                  <a:schemeClr val="lt1"/>
                </a:highlight>
                <a:latin typeface="Nunito"/>
                <a:ea typeface="Nunito"/>
                <a:cs typeface="Nunito"/>
                <a:sym typeface="Nunito"/>
              </a:rPr>
              <a:t>   </a:t>
            </a:r>
            <a:r>
              <a:rPr b="1" lang="en-GB" sz="2100">
                <a:solidFill>
                  <a:schemeClr val="dk2"/>
                </a:solidFill>
                <a:highlight>
                  <a:schemeClr val="lt1"/>
                </a:highlight>
                <a:latin typeface="Nunito"/>
                <a:ea typeface="Nunito"/>
                <a:cs typeface="Nunito"/>
                <a:sym typeface="Nunito"/>
              </a:rPr>
              <a:t>Class: 0 </a:t>
            </a:r>
            <a:r>
              <a:rPr b="1" lang="en-GB" sz="2100">
                <a:solidFill>
                  <a:schemeClr val="lt1"/>
                </a:solidFill>
                <a:highlight>
                  <a:schemeClr val="lt1"/>
                </a:highlight>
                <a:latin typeface="Nunito"/>
                <a:ea typeface="Nunito"/>
                <a:cs typeface="Nunito"/>
                <a:sym typeface="Nunito"/>
              </a:rPr>
              <a:t> .</a:t>
            </a:r>
            <a:r>
              <a:rPr b="1" lang="en-GB" sz="2100">
                <a:solidFill>
                  <a:schemeClr val="dk2"/>
                </a:solidFill>
                <a:highlight>
                  <a:schemeClr val="lt1"/>
                </a:highlight>
                <a:latin typeface="Nunito"/>
                <a:ea typeface="Nunito"/>
                <a:cs typeface="Nunito"/>
                <a:sym typeface="Nunito"/>
              </a:rPr>
              <a:t> </a:t>
            </a:r>
            <a:endParaRPr b="1" sz="2100">
              <a:solidFill>
                <a:schemeClr val="dk2"/>
              </a:solidFill>
              <a:highlight>
                <a:schemeClr val="lt1"/>
              </a:highlight>
              <a:latin typeface="Nunito"/>
              <a:ea typeface="Nunito"/>
              <a:cs typeface="Nunito"/>
              <a:sym typeface="Nunito"/>
            </a:endParaRPr>
          </a:p>
          <a:p>
            <a:pPr indent="0" lvl="0" marL="0" rtl="0" algn="ctr">
              <a:lnSpc>
                <a:spcPct val="115000"/>
              </a:lnSpc>
              <a:spcBef>
                <a:spcPts val="0"/>
              </a:spcBef>
              <a:spcAft>
                <a:spcPts val="0"/>
              </a:spcAft>
              <a:buNone/>
            </a:pPr>
            <a:r>
              <a:rPr b="1" lang="en-GB" sz="1350">
                <a:solidFill>
                  <a:schemeClr val="accent2"/>
                </a:solidFill>
              </a:rPr>
              <a:t>Not </a:t>
            </a:r>
            <a:r>
              <a:rPr b="1" lang="en-GB" sz="1350">
                <a:solidFill>
                  <a:schemeClr val="accent2"/>
                </a:solidFill>
              </a:rPr>
              <a:t>Successfully landed</a:t>
            </a:r>
            <a:endParaRPr b="1" sz="2100">
              <a:solidFill>
                <a:schemeClr val="accent2"/>
              </a:solidFill>
              <a:latin typeface="Nunito"/>
              <a:ea typeface="Nunito"/>
              <a:cs typeface="Nunito"/>
              <a:sym typeface="Nunito"/>
            </a:endParaRPr>
          </a:p>
        </p:txBody>
      </p:sp>
      <p:sp>
        <p:nvSpPr>
          <p:cNvPr id="350" name="Google Shape;350;p22"/>
          <p:cNvSpPr txBox="1"/>
          <p:nvPr/>
        </p:nvSpPr>
        <p:spPr>
          <a:xfrm>
            <a:off x="6446000" y="4433000"/>
            <a:ext cx="280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highlight>
                  <a:schemeClr val="lt1"/>
                </a:highlight>
                <a:latin typeface="Nunito"/>
                <a:ea typeface="Nunito"/>
                <a:cs typeface="Nunito"/>
                <a:sym typeface="Nunito"/>
              </a:rPr>
              <a:t>Image source: </a:t>
            </a:r>
            <a:r>
              <a:rPr lang="en-GB" sz="700" u="sng">
                <a:solidFill>
                  <a:schemeClr val="dk2"/>
                </a:solidFill>
                <a:highlight>
                  <a:schemeClr val="lt1"/>
                </a:highlight>
                <a:latin typeface="Courier New"/>
                <a:ea typeface="Courier New"/>
                <a:cs typeface="Courier New"/>
                <a:sym typeface="Courier New"/>
              </a:rPr>
              <a:t>https://cf-courses-data.s3.us.cloud-object-storage.appdomain.cloud/IBMDevelo</a:t>
            </a:r>
            <a:endParaRPr sz="700" u="sng">
              <a:solidFill>
                <a:schemeClr val="dk2"/>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700" u="sng">
                <a:solidFill>
                  <a:schemeClr val="dk2"/>
                </a:solidFill>
                <a:highlight>
                  <a:schemeClr val="lt1"/>
                </a:highlight>
                <a:latin typeface="Courier New"/>
                <a:ea typeface="Courier New"/>
                <a:cs typeface="Courier New"/>
                <a:sym typeface="Courier New"/>
              </a:rPr>
              <a:t>perSkillsNetwork-DS0701EN-SkillsNetwork/api/Images/crash.gif</a:t>
            </a:r>
            <a:endParaRPr sz="500" u="sng">
              <a:solidFill>
                <a:schemeClr val="dk2"/>
              </a:solidFill>
              <a:highlight>
                <a:schemeClr val="lt1"/>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EDA and interactive visual analytics methodology</a:t>
            </a:r>
            <a:endParaRPr/>
          </a:p>
        </p:txBody>
      </p:sp>
      <p:sp>
        <p:nvSpPr>
          <p:cNvPr id="356" name="Google Shape;356;p23"/>
          <p:cNvSpPr txBox="1"/>
          <p:nvPr>
            <p:ph idx="1" type="body"/>
          </p:nvPr>
        </p:nvSpPr>
        <p:spPr>
          <a:xfrm>
            <a:off x="151725" y="4324275"/>
            <a:ext cx="8992200" cy="660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GB" sz="1035">
                <a:solidFill>
                  <a:srgbClr val="0E0E0E"/>
                </a:solidFill>
                <a:latin typeface="Arial"/>
                <a:ea typeface="Arial"/>
                <a:cs typeface="Arial"/>
                <a:sym typeface="Arial"/>
              </a:rPr>
              <a:t>This data is intended to help analyze the factors influencing the success or failure of SpaceX’s rocket landings. The columns provide comprehensive details about each launch, such as the payload mass, launch site, and booster specifications, which can be used to build predictive models and gain insights into the landing outcomes.</a:t>
            </a:r>
            <a:endParaRPr sz="1035">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035">
              <a:solidFill>
                <a:srgbClr val="0E0E0E"/>
              </a:solidFill>
              <a:latin typeface="Arial"/>
              <a:ea typeface="Arial"/>
              <a:cs typeface="Arial"/>
              <a:sym typeface="Arial"/>
            </a:endParaRPr>
          </a:p>
        </p:txBody>
      </p:sp>
      <p:pic>
        <p:nvPicPr>
          <p:cNvPr id="357" name="Google Shape;357;p23"/>
          <p:cNvPicPr preferRelativeResize="0"/>
          <p:nvPr/>
        </p:nvPicPr>
        <p:blipFill>
          <a:blip r:embed="rId3">
            <a:alphaModFix/>
          </a:blip>
          <a:stretch>
            <a:fillRect/>
          </a:stretch>
        </p:blipFill>
        <p:spPr>
          <a:xfrm>
            <a:off x="0" y="1276850"/>
            <a:ext cx="9144003" cy="2978052"/>
          </a:xfrm>
          <a:prstGeom prst="rect">
            <a:avLst/>
          </a:prstGeom>
          <a:noFill/>
          <a:ln>
            <a:noFill/>
          </a:ln>
        </p:spPr>
      </p:pic>
      <p:sp>
        <p:nvSpPr>
          <p:cNvPr id="358" name="Google Shape;358;p23"/>
          <p:cNvSpPr txBox="1"/>
          <p:nvPr/>
        </p:nvSpPr>
        <p:spPr>
          <a:xfrm>
            <a:off x="4831375" y="1335825"/>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4"/>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t>
            </a:r>
            <a:r>
              <a:rPr lang="en-GB"/>
              <a:t>elationship between Flight Number (x-axis) and Payload Mass (kg) (y-axis)</a:t>
            </a:r>
            <a:endParaRPr/>
          </a:p>
        </p:txBody>
      </p:sp>
      <p:sp>
        <p:nvSpPr>
          <p:cNvPr id="364" name="Google Shape;364;p24"/>
          <p:cNvSpPr txBox="1"/>
          <p:nvPr>
            <p:ph idx="1" type="body"/>
          </p:nvPr>
        </p:nvSpPr>
        <p:spPr>
          <a:xfrm>
            <a:off x="2207475" y="3595675"/>
            <a:ext cx="5143500" cy="1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The chart shows that SpaceX’s landing success rate improves over time, regardless of payload mass. While payload mass varies, it does not directly determine success, suggesting other factors also influence landing outcomes.</a:t>
            </a:r>
            <a:endParaRPr sz="1150">
              <a:solidFill>
                <a:srgbClr val="0E0E0E"/>
              </a:solidFill>
              <a:latin typeface="Arial"/>
              <a:ea typeface="Arial"/>
              <a:cs typeface="Arial"/>
              <a:sym typeface="Arial"/>
            </a:endParaRPr>
          </a:p>
          <a:p>
            <a:pPr indent="0" lvl="0" marL="0" rtl="0" algn="l">
              <a:spcBef>
                <a:spcPts val="0"/>
              </a:spcBef>
              <a:spcAft>
                <a:spcPts val="0"/>
              </a:spcAft>
              <a:buNone/>
            </a:pPr>
            <a:r>
              <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35">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365" name="Google Shape;365;p24"/>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366" name="Google Shape;366;p24"/>
          <p:cNvPicPr preferRelativeResize="0"/>
          <p:nvPr/>
        </p:nvPicPr>
        <p:blipFill>
          <a:blip r:embed="rId3">
            <a:alphaModFix/>
          </a:blip>
          <a:stretch>
            <a:fillRect/>
          </a:stretch>
        </p:blipFill>
        <p:spPr>
          <a:xfrm>
            <a:off x="152400" y="1804050"/>
            <a:ext cx="8839204" cy="17307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5"/>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t>
            </a:r>
            <a:r>
              <a:rPr lang="en-GB"/>
              <a:t>elationship between Flight Number and Launch Site</a:t>
            </a:r>
            <a:endParaRPr/>
          </a:p>
        </p:txBody>
      </p:sp>
      <p:sp>
        <p:nvSpPr>
          <p:cNvPr id="372" name="Google Shape;372;p25"/>
          <p:cNvSpPr txBox="1"/>
          <p:nvPr>
            <p:ph idx="1" type="body"/>
          </p:nvPr>
        </p:nvSpPr>
        <p:spPr>
          <a:xfrm>
            <a:off x="2207475" y="3595675"/>
            <a:ext cx="5143500" cy="1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The success of the Falcon 9 first stage landings tends to improve over time, with variations between different launch sites. The data suggests that some sites, particularly KSC LC 39A, may offer conditions or configurations more conducive to successful landings in recent flights.</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35">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373" name="Google Shape;373;p25"/>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374" name="Google Shape;374;p25"/>
          <p:cNvPicPr preferRelativeResize="0"/>
          <p:nvPr/>
        </p:nvPicPr>
        <p:blipFill>
          <a:blip r:embed="rId3">
            <a:alphaModFix/>
          </a:blip>
          <a:stretch>
            <a:fillRect/>
          </a:stretch>
        </p:blipFill>
        <p:spPr>
          <a:xfrm>
            <a:off x="0" y="1676549"/>
            <a:ext cx="9144003" cy="17904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6"/>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Relationship </a:t>
            </a:r>
            <a:r>
              <a:rPr lang="en-GB"/>
              <a:t>between Payload Mass and Launch Site</a:t>
            </a:r>
            <a:endParaRPr/>
          </a:p>
        </p:txBody>
      </p:sp>
      <p:sp>
        <p:nvSpPr>
          <p:cNvPr id="380" name="Google Shape;380;p26"/>
          <p:cNvSpPr txBox="1"/>
          <p:nvPr>
            <p:ph idx="1" type="body"/>
          </p:nvPr>
        </p:nvSpPr>
        <p:spPr>
          <a:xfrm>
            <a:off x="1075500" y="3562650"/>
            <a:ext cx="6993000" cy="1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Launch sites are chosen partly based on payload mass, with heavier payloads launching from specific sites. Landing success appears to be independent of payload mass, indicating that other factors contribute to the outcomes.</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rPr lang="en-GB" sz="1150">
                <a:solidFill>
                  <a:srgbClr val="0E0E0E"/>
                </a:solidFill>
                <a:latin typeface="Arial"/>
                <a:ea typeface="Arial"/>
                <a:cs typeface="Arial"/>
                <a:sym typeface="Arial"/>
              </a:rPr>
              <a:t>Observing Payload Mass Vs. Launch Site scatter point chart we can see that the VAFB-SLC  launchsite there are no  rockets  launched for  heavy payload mass(greater than 10000).</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381" name="Google Shape;381;p26"/>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382" name="Google Shape;382;p26"/>
          <p:cNvPicPr preferRelativeResize="0"/>
          <p:nvPr/>
        </p:nvPicPr>
        <p:blipFill>
          <a:blip r:embed="rId3">
            <a:alphaModFix/>
          </a:blip>
          <a:stretch>
            <a:fillRect/>
          </a:stretch>
        </p:blipFill>
        <p:spPr>
          <a:xfrm>
            <a:off x="0" y="1676549"/>
            <a:ext cx="9144003" cy="17904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